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7" r:id="rId6"/>
    <p:sldId id="276" r:id="rId7"/>
    <p:sldId id="311" r:id="rId8"/>
    <p:sldId id="312" r:id="rId9"/>
    <p:sldId id="313" r:id="rId10"/>
    <p:sldId id="314" r:id="rId11"/>
  </p:sldIdLst>
  <p:sldSz cx="9144000" cy="5143500" type="screen16x9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 autoAdjust="0"/>
    <p:restoredTop sz="87739" autoAdjust="0"/>
  </p:normalViewPr>
  <p:slideViewPr>
    <p:cSldViewPr snapToGrid="0" snapToObjects="1">
      <p:cViewPr varScale="1">
        <p:scale>
          <a:sx n="155" d="100"/>
          <a:sy n="155" d="100"/>
        </p:scale>
        <p:origin x="560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12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-396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79800D-6263-5322-4298-41F5DF0D52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DA3DE-FA29-2B4C-990B-F15979AB86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6F62B9-DA75-BB47-8418-695876A7D3FE}" type="datetimeFigureOut">
              <a:rPr lang="en-GB"/>
              <a:pPr>
                <a:defRPr/>
              </a:pPr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0EC3F3-28F1-BE98-2856-2F84F3FE3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ED0EE-B981-0F3A-D472-19FECB6F4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0FFFE0-E3AB-A248-82E4-3E0DEF1A40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2B452A-FF83-A11F-EA4D-29B90336DB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92BE1E-7F14-205D-6909-97EA6AA481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F8105E-1430-5E4F-B60E-EF66BB80AE44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1ABA395-3C25-3F11-2532-82BFD6A0BD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69FA30-BF5C-1736-0941-EB0B8EBAF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24EE2-A11D-A5BC-CD01-480E315B61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7CD5E-7CEF-6D2E-F046-7A61093B82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44AAD0-315E-3E49-8DF6-DA402FE53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03ABB864-777F-3AA3-81A0-C57FF02BFB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1F45726C-F1F2-6821-8085-8547D81E86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9700" name="Footer Placeholder 4">
            <a:extLst>
              <a:ext uri="{FF2B5EF4-FFF2-40B4-BE49-F238E27FC236}">
                <a16:creationId xmlns:a16="http://schemas.microsoft.com/office/drawing/2014/main" id="{329D2E7A-2638-430A-0A43-781F3B8936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CAAC39-4C63-04B6-DCEB-449A26B1E5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807F96-320A-3C1C-92EC-504F56E1D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D3F-16E9-854E-9515-E569384A4431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56E59E-7EC5-5DCF-C678-B7D79D22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59FC89-EFCE-4C64-2BB2-CE03A313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00112-F387-C647-8923-AC732FED6C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99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628CA7-8A59-6F77-DFD0-47952C0F1B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2E1142-1F45-A380-565E-25DB42D5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BB1B8-295B-8447-8F22-E48042E0E14F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C761A7-A914-B732-9161-63E42D60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62796B-FEB5-0E16-6EC8-88BD49DF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9FF6-7588-AC41-9868-50FB15286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1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9CDC4D-8781-E3D3-E22E-9C0E1AE394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BFA830-7F03-1A9C-2140-62ED45C6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3304C-749C-044A-9873-8764204274AF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4E3452-D11E-6BB7-97C1-BF029417E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ACD8C3-700F-F8E6-81B7-F18EDE17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D08E9-E1A6-0B49-BB77-35B89CEE6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37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14D121-0FD4-CDAF-72A0-690EC9E8F0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B9BD03-1924-01B1-25DC-54190E10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6FD39-C1FF-514E-A82C-0E323DB7A6C5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D5C22A-960E-B564-2375-4EADBB591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1B5B7A-83A1-A82E-B0C3-ED6EE2DC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DD5B8-CBBB-2443-AEFA-09D52CA1A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50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DA120D-FF8B-E68E-6F7B-78AFD0947A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924508-AC79-5158-9F7B-BE5654AD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CC316-DDC5-BE44-A27F-68BA2B0C6855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5E7DE1-6B3C-564B-AC37-EED01FD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60EF7F-0AA5-DC50-7D17-06EAC49F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8F3A4-E20F-2B4E-9E8F-5A08436CF7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93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526AC7-DA23-6CD8-CBBD-464ECA93B09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3C28795-0F9F-3FB3-8C35-E95C5148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B63F2-749A-5F48-AFDF-BC086B486B30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33F971A-E9F2-2A06-A15F-7C3A4654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BCE56AB-E74F-8AE7-FE42-B19BD2CE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B758-F97F-8442-927F-60C969FB94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24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2DA5DE0-0862-CC0F-5C57-3A28108D0F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271EA06-E14C-DA16-08E2-6DB90A38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0480D-9813-264B-B2FD-C63CC7DDBA0D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E5D74EF6-DBB0-BF3B-1FF3-31CD709F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90810CBC-215C-C508-0178-4EDCA5DB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B737A-1E04-1341-8216-58FEA5706F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18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7D0320-F079-DED1-2333-D4C1E197FEC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54DFA5B3-8588-D78A-6525-8F7436F6A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61BB5-EF69-9346-9D8F-4439E22F9BA7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91E94FF-8B82-D8C1-6259-8C53E085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E02E799-1F59-BFDE-2006-A4AC08B9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7A9F-3A6F-C644-A570-42A318F9F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68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6E5C7-C917-951D-4FE0-A7225DB16D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A516B463-51F8-4F08-6770-4E204750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D8593-9F0F-A24F-BA93-1CCD4AC5F7DF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5A377CD-1A31-0769-D212-0371DD88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E42EFD-3A1B-9784-86E7-BB93A0E4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80CBF-40C4-4247-8FBF-DF05BEEB4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20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9ADA3B-4DDE-CB30-3C95-D3B64B89C52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93FD6D4-FE96-F273-D261-946FD950C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5A8D1-13E8-3C41-88D7-CD7C0C35747E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1D3E236-5DC7-1748-23A6-A1600557C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BF34549-A367-6258-C9B6-2DCB14C1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09D0E-10D6-6741-9353-60FDE1794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59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244CF9-96B0-8E70-9720-BAAABA39CE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150" y="4792663"/>
            <a:ext cx="1989138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>
                <a:solidFill>
                  <a:srgbClr val="219FD7"/>
                </a:solidFill>
                <a:cs typeface="Arial" charset="0"/>
              </a:rPr>
              <a:t>www.lmc.org.uk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233A76D-28F6-397D-B06B-5714B4D4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7257-B25D-1542-AAB9-6660D04577E6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9F75CA5-A306-D0B7-DE6C-BD2516CD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1472270-D20D-FB72-13DF-6C8B9596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0C752-AE4C-D942-A213-8C4F6DEFE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90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2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4D1E78-02CD-7147-1177-7D95AE506D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A311936-72AC-ED5A-835D-F0FC1DE6DB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0FEF0-7E2B-380E-DC60-401D4E3A6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8B556E-4F31-0941-8354-9B472BC47459}" type="datetimeFigureOut">
              <a:rPr lang="en-US"/>
              <a:pPr>
                <a:defRPr/>
              </a:pPr>
              <a:t>9/5/24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2DEA-EE62-2C52-0383-6D6399BE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4A320-557A-7DCA-63E1-A58CB8A27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B49733-4648-144E-AC86-B33B29CB00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3" descr="\\LW-LON-NTSER3\RedirectedFolders\Liam Trubshaw\Desktop\high-res-white-no-background.png">
            <a:extLst>
              <a:ext uri="{FF2B5EF4-FFF2-40B4-BE49-F238E27FC236}">
                <a16:creationId xmlns:a16="http://schemas.microsoft.com/office/drawing/2014/main" id="{A3938A6E-D772-051E-5728-1F6012CF06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4660900"/>
            <a:ext cx="21336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mc.org.uk/resources/safe-working-pack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9C9B6EB-421E-1AE1-95ED-5CDFE4A85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60650"/>
            <a:ext cx="9144000" cy="1492250"/>
          </a:xfrm>
        </p:spPr>
        <p:txBody>
          <a:bodyPr/>
          <a:lstStyle/>
          <a:p>
            <a:pPr eaLnBrk="1" hangingPunct="1"/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Safer Working in General Practice </a:t>
            </a: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Redbridge Collective Action Meeting</a:t>
            </a: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Thursdy 5</a:t>
            </a:r>
            <a:r>
              <a:rPr lang="en-US" altLang="en-US" sz="3200" b="1" baseline="30000">
                <a:solidFill>
                  <a:schemeClr val="bg1"/>
                </a:solidFill>
                <a:latin typeface="Calibri" panose="020F0502020204030204" pitchFamily="34" charset="0"/>
              </a:rPr>
              <a:t>th</a:t>
            </a:r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 September 2024</a:t>
            </a: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en-US" altLang="ja-JP" sz="4000" b="1">
              <a:solidFill>
                <a:schemeClr val="bg1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5363" name="Picture 3" descr="\\LW-LON-NTSER3\RedirectedFolders\Liam Trubshaw\Desktop\LMC-Roundal-Purple-no-back-ground.png">
            <a:extLst>
              <a:ext uri="{FF2B5EF4-FFF2-40B4-BE49-F238E27FC236}">
                <a16:creationId xmlns:a16="http://schemas.microsoft.com/office/drawing/2014/main" id="{2C1412B4-8B8C-0CAE-2777-9937D9BB4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-96838"/>
            <a:ext cx="2333625" cy="233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EBEDEC0-3B2E-4C63-2DFA-872380749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>
                <a:latin typeface="Calibri" panose="020F0502020204030204" pitchFamily="34" charset="0"/>
              </a:rPr>
              <a:t>Scope for Today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7BB4392C-78E3-8A28-18FC-4EFE967F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625"/>
            <a:ext cx="8486775" cy="353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1800" dirty="0"/>
              <a:t>Informal session – safe and confidential space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sz="800" dirty="0"/>
          </a:p>
          <a:p>
            <a:pPr eaLnBrk="1" hangingPunct="1">
              <a:defRPr/>
            </a:pPr>
            <a:r>
              <a:rPr lang="en-GB" altLang="en-US" sz="1800" dirty="0"/>
              <a:t>Suggested Content: 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en-GB" altLang="en-US" sz="1800" dirty="0"/>
              <a:t>- LMC role in Collective Action (what we can and cannot do)</a:t>
            </a:r>
          </a:p>
          <a:p>
            <a:pPr marL="0" indent="0"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- Briefly talk through the 10 BMA suggested actions (and enable discussion upon 	   how to operationally implement them)</a:t>
            </a:r>
          </a:p>
          <a:p>
            <a:pPr marL="0" indent="0"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- Provide information upon LLMC produced guidance upon safer working</a:t>
            </a:r>
          </a:p>
          <a:p>
            <a:pPr marL="0" indent="0"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- Confirm the position re contractual uplift for 2024/25 (including DDRB 	  	 	   implementation) </a:t>
            </a:r>
          </a:p>
          <a:p>
            <a:pPr marL="0" indent="0"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- Allow opportunity for discussion between local practices upon their chosen 		   approaches to BMA Collective Action 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0975BFF-FE9B-6DAC-277F-23414AEC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>
                <a:latin typeface="Calibri" panose="020F0502020204030204" pitchFamily="34" charset="0"/>
              </a:rPr>
              <a:t>LMC Support 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366FFBC-C954-0B9F-33B9-CACD3886B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88" y="1538288"/>
            <a:ext cx="3773487" cy="3302000"/>
          </a:xfrm>
        </p:spPr>
        <p:txBody>
          <a:bodyPr/>
          <a:lstStyle/>
          <a:p>
            <a:pPr eaLnBrk="1" hangingPunct="1"/>
            <a:r>
              <a:rPr lang="en-GB" altLang="en-US" sz="1800">
                <a:latin typeface="Calibri" panose="020F0502020204030204" pitchFamily="34" charset="0"/>
              </a:rPr>
              <a:t>Enable opportunity for practice discussion</a:t>
            </a:r>
          </a:p>
          <a:p>
            <a:pPr eaLnBrk="1" hangingPunct="1"/>
            <a:r>
              <a:rPr lang="en-GB" altLang="en-US" sz="1800">
                <a:latin typeface="Calibri" panose="020F0502020204030204" pitchFamily="34" charset="0"/>
              </a:rPr>
              <a:t>Sign post to BMA/GPC information </a:t>
            </a:r>
          </a:p>
          <a:p>
            <a:pPr eaLnBrk="1" hangingPunct="1"/>
            <a:r>
              <a:rPr lang="en-GB" altLang="en-US" sz="1800">
                <a:latin typeface="Calibri" panose="020F0502020204030204" pitchFamily="34" charset="0"/>
              </a:rPr>
              <a:t>Provide information and advice in relation to local contracts </a:t>
            </a:r>
          </a:p>
          <a:p>
            <a:pPr eaLnBrk="1" hangingPunct="1"/>
            <a:r>
              <a:rPr lang="en-GB" altLang="en-US" sz="1800">
                <a:latin typeface="Calibri" panose="020F0502020204030204" pitchFamily="34" charset="0"/>
              </a:rPr>
              <a:t>Support discussion with local commissioners and system stakeholders </a:t>
            </a:r>
          </a:p>
          <a:p>
            <a:pPr eaLnBrk="1" hangingPunct="1"/>
            <a:r>
              <a:rPr lang="en-GB" altLang="en-US" sz="1800">
                <a:latin typeface="Calibri" panose="020F0502020204030204" pitchFamily="34" charset="0"/>
              </a:rPr>
              <a:t>Provide LMC ‘Safer Working’ Toolkits and advice upon implementation</a:t>
            </a:r>
            <a:r>
              <a:rPr lang="en-GB" altLang="en-US" sz="2000">
                <a:latin typeface="Calibri" panose="020F0502020204030204" pitchFamily="34" charset="0"/>
              </a:rPr>
              <a:t>		</a:t>
            </a:r>
          </a:p>
        </p:txBody>
      </p:sp>
      <p:pic>
        <p:nvPicPr>
          <p:cNvPr id="18436" name="Picture 2" descr="A green check mark in a square&#10;&#10;Description automatically generated">
            <a:extLst>
              <a:ext uri="{FF2B5EF4-FFF2-40B4-BE49-F238E27FC236}">
                <a16:creationId xmlns:a16="http://schemas.microsoft.com/office/drawing/2014/main" id="{1F23716E-6C17-9003-B0D2-A4F43BBCA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8" y="882650"/>
            <a:ext cx="5588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A red x symbol with black background&#10;&#10;Description automatically generated">
            <a:extLst>
              <a:ext uri="{FF2B5EF4-FFF2-40B4-BE49-F238E27FC236}">
                <a16:creationId xmlns:a16="http://schemas.microsoft.com/office/drawing/2014/main" id="{39E57341-4CB2-09EB-C7AF-42A71E7B5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850900"/>
            <a:ext cx="5905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875E3E-BF8B-3C57-6B9C-FB458C61DB96}"/>
              </a:ext>
            </a:extLst>
          </p:cNvPr>
          <p:cNvSpPr txBox="1"/>
          <p:nvPr/>
        </p:nvSpPr>
        <p:spPr>
          <a:xfrm>
            <a:off x="4532313" y="1601788"/>
            <a:ext cx="4154487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Direct/instruct or influence Practice decisions re Collective Action </a:t>
            </a:r>
          </a:p>
          <a:p>
            <a:pPr>
              <a:defRPr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Undertake any Trade Union Activity (or be perceived to do so)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2C4088AE-561E-93A4-861D-39CD9E9C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>
                <a:latin typeface="Calibri" panose="020F0502020204030204" pitchFamily="34" charset="0"/>
              </a:rPr>
              <a:t>10 Actions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12EB7C9-808B-F679-23CC-ACE970D2D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1700"/>
            <a:ext cx="8229600" cy="3211513"/>
          </a:xfrm>
        </p:spPr>
        <p:txBody>
          <a:bodyPr/>
          <a:lstStyle/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Limit daily patient contacts per clinician to 25 and divert patients to local urgent care settings once daily maximum capacity has been reached.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Stop engaging with the e-Referral Advice &amp; Guidance pathway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Serve notice on any voluntary services currently undertaken that plug local commissioning gaps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Stop rationing referrals, investigations, and admissions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Switch off GP Connect Update Record functionality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Withdraw permission for data sharing agreements not required for direct patient care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Freeze sign-up to any new data sharing agreements or local system data sharing platforms.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Switch off Medicines Optimisation Software 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Defer signing declarations of completion for “better digital telephony” and “simpler online requests” until further GPC England guidance is available.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GB" altLang="en-US" sz="1600"/>
              <a:t>Defer making any decisions to accept local or national NHSE Pilot programmes.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9E2D-7DF3-3A49-F593-E40D1DA2B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1763"/>
            <a:ext cx="7772400" cy="5683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>
                <a:latin typeface="Calibri" panose="020F0502020204030204" pitchFamily="34" charset="0"/>
              </a:rPr>
              <a:t>LLMC Safer Working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9A441-117B-B874-1B87-AE9A56F50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288" y="763588"/>
            <a:ext cx="7935912" cy="3973512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GB" sz="1600" dirty="0">
                <a:latin typeface="Calibri" panose="020F0502020204030204" pitchFamily="34" charset="0"/>
              </a:rPr>
              <a:t>Our </a:t>
            </a:r>
            <a:r>
              <a:rPr lang="en-GB" sz="1600" dirty="0">
                <a:latin typeface="Calibri" panose="020F0502020204030204" pitchFamily="34" charset="0"/>
                <a:hlinkClick r:id="rId2"/>
              </a:rPr>
              <a:t>quick reference guide </a:t>
            </a:r>
            <a:r>
              <a:rPr lang="en-GB" sz="1600" dirty="0">
                <a:latin typeface="Calibri" panose="020F0502020204030204" pitchFamily="34" charset="0"/>
              </a:rPr>
              <a:t>contains useful resources to help manage your workload and avoid unsafe situations for both practitioners and patients. It is intended to help you: </a:t>
            </a:r>
          </a:p>
          <a:p>
            <a:pPr algn="l">
              <a:defRPr/>
            </a:pPr>
            <a:endParaRPr lang="en-GB" sz="1600" dirty="0">
              <a:latin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libri" panose="020F0502020204030204" pitchFamily="34" charset="0"/>
              </a:rPr>
              <a:t>easily understand what activity you are required to undertake and what they can push back against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libri" panose="020F0502020204030204" pitchFamily="34" charset="0"/>
              </a:rPr>
              <a:t>explain to patients, trusts, commissioners and other bodies why a piece of activity should be provided elsewhere in the system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libri" panose="020F0502020204030204" pitchFamily="34" charset="0"/>
              </a:rPr>
              <a:t>seek help from your LMC or the Londonwide LMCs team where your ability to deliver safe care is compromised by </a:t>
            </a:r>
            <a:r>
              <a:rPr lang="en-GB" sz="1600">
                <a:latin typeface="Calibri" panose="020F0502020204030204" pitchFamily="34" charset="0"/>
              </a:rPr>
              <a:t>the system.</a:t>
            </a:r>
            <a:endParaRPr lang="en-GB" sz="1600" dirty="0">
              <a:latin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libri" panose="020F0502020204030204" pitchFamily="34" charset="0"/>
              </a:rPr>
              <a:t>Signpost resources that help you to design and make changes that support safe effective working.</a:t>
            </a:r>
          </a:p>
          <a:p>
            <a:pPr algn="l">
              <a:defRPr/>
            </a:pPr>
            <a:r>
              <a:rPr lang="en-GB" sz="1600" dirty="0">
                <a:latin typeface="Calibri" panose="020F0502020204030204" pitchFamily="34" charset="0"/>
              </a:rPr>
              <a:t>LMCs and Londonwide LMCs will continue to push back on inappropriate workload transfers and seek to change behaviours so such requests stop.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3FD1746-EE37-00F2-099C-0BDA7AC9B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2024/25 – Contractual Uplift 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2D329934-4BF2-DF0B-4454-1C13D0B35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/>
              <a:t>1.9% plus DDRB 5.5% = 7.4% </a:t>
            </a:r>
          </a:p>
          <a:p>
            <a:r>
              <a:rPr lang="en-GB" altLang="en-US" sz="2400"/>
              <a:t>Uplift applies to whole contract (not just staffing elements as in 2023/24) </a:t>
            </a:r>
          </a:p>
          <a:p>
            <a:r>
              <a:rPr lang="en-GB" altLang="en-US" sz="2400"/>
              <a:t>NOT sufficient to restore income back to 2018/19 levels and NOT agreed/accepted by BMA/GPC</a:t>
            </a:r>
          </a:p>
          <a:p>
            <a:r>
              <a:rPr lang="en-GB" altLang="en-US" sz="2400"/>
              <a:t>ARRs – 2% increase in April 2024 (no longer in line with AfC as uplift 3.5% short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303516DA-4D78-6E6D-0740-F0AD1D21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Open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255D3-F0FF-3214-BFB4-CEF0F2F13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Any questions?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dirty="0"/>
              <a:t>Current practice position?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dirty="0"/>
              <a:t>Any obstacles that require LMC support?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ondonwide presentation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70C0"/>
      </a:accent1>
      <a:accent2>
        <a:srgbClr val="92D050"/>
      </a:accent2>
      <a:accent3>
        <a:srgbClr val="49711E"/>
      </a:accent3>
      <a:accent4>
        <a:srgbClr val="87706B"/>
      </a:accent4>
      <a:accent5>
        <a:srgbClr val="94734E"/>
      </a:accent5>
      <a:accent6>
        <a:srgbClr val="6F777D"/>
      </a:accent6>
      <a:hlink>
        <a:srgbClr val="00B0F0"/>
      </a:hlink>
      <a:folHlink>
        <a:srgbClr val="92D05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42c158-c919-450c-ab0e-cb342f1fe073">
      <Terms xmlns="http://schemas.microsoft.com/office/infopath/2007/PartnerControls"/>
    </lcf76f155ced4ddcb4097134ff3c332f>
    <TaxCatchAll xmlns="f7005394-4b1d-45e1-8d4a-97b7aeb439d7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EA23E82318D428151401880697EAE" ma:contentTypeVersion="14" ma:contentTypeDescription="Create a new document." ma:contentTypeScope="" ma:versionID="9fa8ac2226a0116f3918baaa31438b04">
  <xsd:schema xmlns:xsd="http://www.w3.org/2001/XMLSchema" xmlns:xs="http://www.w3.org/2001/XMLSchema" xmlns:p="http://schemas.microsoft.com/office/2006/metadata/properties" xmlns:ns2="ac42c158-c919-450c-ab0e-cb342f1fe073" xmlns:ns3="f7005394-4b1d-45e1-8d4a-97b7aeb439d7" targetNamespace="http://schemas.microsoft.com/office/2006/metadata/properties" ma:root="true" ma:fieldsID="f89474fcefb01a37fa3d5354a983753f" ns2:_="" ns3:_="">
    <xsd:import namespace="ac42c158-c919-450c-ab0e-cb342f1fe073"/>
    <xsd:import namespace="f7005394-4b1d-45e1-8d4a-97b7aeb439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2c158-c919-450c-ab0e-cb342f1fe0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9ea9871-c5bf-4c91-b248-15502a979f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05394-4b1d-45e1-8d4a-97b7aeb439d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a5642940-9ad9-4029-8595-17b2cf0294b2}" ma:internalName="TaxCatchAll" ma:showField="CatchAllData" ma:web="f7005394-4b1d-45e1-8d4a-97b7aeb439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11F675-47FB-4831-9796-1EF14982F8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0B8902-4484-427D-84FA-0B806DD19B69}">
  <ds:schemaRefs>
    <ds:schemaRef ds:uri="http://schemas.microsoft.com/office/2006/documentManagement/types"/>
    <ds:schemaRef ds:uri="http://schemas.microsoft.com/office/2006/metadata/properties"/>
    <ds:schemaRef ds:uri="f7005394-4b1d-45e1-8d4a-97b7aeb439d7"/>
    <ds:schemaRef ds:uri="http://purl.org/dc/terms/"/>
    <ds:schemaRef ds:uri="http://www.w3.org/XML/1998/namespace"/>
    <ds:schemaRef ds:uri="http://purl.org/dc/dcmitype/"/>
    <ds:schemaRef ds:uri="ac42c158-c919-450c-ab0e-cb342f1fe073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9A00415-AE1C-4DDA-9FB5-E253657B7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42c158-c919-450c-ab0e-cb342f1fe073"/>
    <ds:schemaRef ds:uri="f7005394-4b1d-45e1-8d4a-97b7aeb439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534</Words>
  <Application>Microsoft Macintosh PowerPoint</Application>
  <PresentationFormat>On-screen Show (16:9)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ＭＳ Ｐゴシック</vt:lpstr>
      <vt:lpstr>Aptos</vt:lpstr>
      <vt:lpstr>Office Theme</vt:lpstr>
      <vt:lpstr> Safer Working in General Practice    Redbridge Collective Action Meeting Thursdy 5th September 2024   </vt:lpstr>
      <vt:lpstr>Scope for Today</vt:lpstr>
      <vt:lpstr>LMC Support </vt:lpstr>
      <vt:lpstr>10 Actions </vt:lpstr>
      <vt:lpstr>LLMC Safer Working </vt:lpstr>
      <vt:lpstr>2024/25 – Contractual Uplift </vt:lpstr>
      <vt:lpstr>Open Discussion</vt:lpstr>
    </vt:vector>
  </TitlesOfParts>
  <Company>Londonwide LMCs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Purple powerpoint template</dc:title>
  <dc:creator>Liam Trubshaw</dc:creator>
  <cp:lastModifiedBy>Richard Pontin</cp:lastModifiedBy>
  <cp:revision>186</cp:revision>
  <cp:lastPrinted>2016-09-27T11:36:23Z</cp:lastPrinted>
  <dcterms:created xsi:type="dcterms:W3CDTF">2013-04-21T13:04:29Z</dcterms:created>
  <dcterms:modified xsi:type="dcterms:W3CDTF">2024-09-05T14:29:10Z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f76f155ced4ddcb4097134ff3c332f">
    <vt:lpwstr/>
  </property>
  <property fmtid="{D5CDD505-2E9C-101B-9397-08002B2CF9AE}" pid="3" name="TaxCatchAll">
    <vt:lpwstr/>
  </property>
</Properties>
</file>