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7" r:id="rId4"/>
    <p:sldMasterId id="2147483785" r:id="rId5"/>
  </p:sldMasterIdLst>
  <p:notesMasterIdLst>
    <p:notesMasterId r:id="rId40"/>
  </p:notesMasterIdLst>
  <p:sldIdLst>
    <p:sldId id="256" r:id="rId6"/>
    <p:sldId id="1170" r:id="rId7"/>
    <p:sldId id="2145706670" r:id="rId8"/>
    <p:sldId id="2171" r:id="rId9"/>
    <p:sldId id="2159" r:id="rId10"/>
    <p:sldId id="2168" r:id="rId11"/>
    <p:sldId id="2145706586" r:id="rId12"/>
    <p:sldId id="2145706587" r:id="rId13"/>
    <p:sldId id="2145706588" r:id="rId14"/>
    <p:sldId id="2145706589" r:id="rId15"/>
    <p:sldId id="2145706590" r:id="rId16"/>
    <p:sldId id="2145706659" r:id="rId17"/>
    <p:sldId id="2145706657" r:id="rId18"/>
    <p:sldId id="2145706684" r:id="rId19"/>
    <p:sldId id="2145706679" r:id="rId20"/>
    <p:sldId id="2145706685" r:id="rId21"/>
    <p:sldId id="2145706686" r:id="rId22"/>
    <p:sldId id="2145706687" r:id="rId23"/>
    <p:sldId id="2145706688" r:id="rId24"/>
    <p:sldId id="2145706689" r:id="rId25"/>
    <p:sldId id="2145706690" r:id="rId26"/>
    <p:sldId id="2145706699" r:id="rId27"/>
    <p:sldId id="2145706696" r:id="rId28"/>
    <p:sldId id="2145706393" r:id="rId29"/>
    <p:sldId id="2145706342" r:id="rId30"/>
    <p:sldId id="2145706343" r:id="rId31"/>
    <p:sldId id="2145706344" r:id="rId32"/>
    <p:sldId id="2145706347" r:id="rId33"/>
    <p:sldId id="2145706345" r:id="rId34"/>
    <p:sldId id="2145706328" r:id="rId35"/>
    <p:sldId id="2145706330" r:id="rId36"/>
    <p:sldId id="2145706677" r:id="rId37"/>
    <p:sldId id="265" r:id="rId38"/>
    <p:sldId id="266" r:id="rId39"/>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 id="{09CBCE0B-6F7B-45C7-9BB4-3C8BA5EBC68A}">
          <p14:sldIdLst>
            <p14:sldId id="256"/>
          </p14:sldIdLst>
        </p14:section>
        <p14:section name="SETTING THE SCENE FOR YOUR AUDIENCE" id="{5012A411-3CDC-4523-8420-3EDDF6728F36}">
          <p14:sldIdLst>
            <p14:sldId id="1170"/>
            <p14:sldId id="2145706670"/>
          </p14:sldIdLst>
        </p14:section>
        <p14:section name="WHAT WILL CHANGE THROUGH TRANSFORMATION?" id="{7A7781CA-7F97-4C81-8672-7430A5E75A93}">
          <p14:sldIdLst>
            <p14:sldId id="2171"/>
            <p14:sldId id="2159"/>
            <p14:sldId id="2168"/>
          </p14:sldIdLst>
        </p14:section>
        <p14:section name="WHAT WILL BE DIFFERENT IN THE NEW MODEL?" id="{7081859D-C349-4DC0-8F0C-61151936A7BD}">
          <p14:sldIdLst>
            <p14:sldId id="2145706586"/>
          </p14:sldIdLst>
        </p14:section>
        <p14:section name="NEW POLICY - SAF" id="{40F7316F-F290-4833-AED9-BA3C424A156B}">
          <p14:sldIdLst>
            <p14:sldId id="2145706587"/>
            <p14:sldId id="2145706588"/>
            <p14:sldId id="2145706589"/>
            <p14:sldId id="2145706590"/>
          </p14:sldIdLst>
        </p14:section>
        <p14:section name="QUALITY STATEMENTS OVERVIEW" id="{718B4473-1871-4EF0-AB64-464AE188CEB1}">
          <p14:sldIdLst>
            <p14:sldId id="2145706659"/>
            <p14:sldId id="2145706657"/>
          </p14:sldIdLst>
        </p14:section>
        <p14:section name="EVIDENCE CATEGORIES" id="{F8EDC5F0-CB6B-4FD1-B1A7-6AA9A07546BA}">
          <p14:sldIdLst>
            <p14:sldId id="2145706684"/>
            <p14:sldId id="2145706679"/>
            <p14:sldId id="2145706685"/>
            <p14:sldId id="2145706686"/>
            <p14:sldId id="2145706687"/>
            <p14:sldId id="2145706688"/>
            <p14:sldId id="2145706689"/>
            <p14:sldId id="2145706690"/>
            <p14:sldId id="2145706699"/>
            <p14:sldId id="2145706696"/>
            <p14:sldId id="2145706393"/>
            <p14:sldId id="2145706342"/>
            <p14:sldId id="2145706343"/>
            <p14:sldId id="2145706344"/>
            <p14:sldId id="2145706347"/>
            <p14:sldId id="2145706345"/>
          </p14:sldIdLst>
        </p14:section>
        <p14:section name="CQC STRUCTURE DETAIL" id="{DB22F24E-5B46-4CE3-9B99-F79EB58F460F}">
          <p14:sldIdLst>
            <p14:sldId id="2145706328"/>
            <p14:sldId id="2145706330"/>
          </p14:sldIdLst>
        </p14:section>
        <p14:section name="NEW RESPONSIBILITIES - ICS AND LAA" id="{1C868957-DAF9-4224-848D-0E664C73399A}">
          <p14:sldIdLst>
            <p14:sldId id="2145706677"/>
          </p14:sldIdLst>
        </p14:section>
        <p14:section name="END" id="{6F9EA10E-DA5B-408D-BF17-FC9FF4AA4119}">
          <p14:sldIdLst>
            <p14:sldId id="265"/>
            <p14:sldId id="2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93BBF"/>
    <a:srgbClr val="31518C"/>
    <a:srgbClr val="EA5621"/>
    <a:srgbClr val="539F69"/>
    <a:srgbClr val="743669"/>
    <a:srgbClr val="5F2861"/>
    <a:srgbClr val="FDE5C5"/>
    <a:srgbClr val="666E75"/>
    <a:srgbClr val="005255"/>
    <a:srgbClr val="743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autoAdjust="0"/>
    <p:restoredTop sz="86370" autoAdjust="0"/>
  </p:normalViewPr>
  <p:slideViewPr>
    <p:cSldViewPr snapToGrid="0">
      <p:cViewPr varScale="1">
        <p:scale>
          <a:sx n="93" d="100"/>
          <a:sy n="93" d="100"/>
        </p:scale>
        <p:origin x="232" y="31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82" d="100"/>
          <a:sy n="82" d="100"/>
        </p:scale>
        <p:origin x="2418" y="-5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A2E95-7290-49B8-95AA-A64F032BF745}"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GB"/>
        </a:p>
      </dgm:t>
    </dgm:pt>
    <dgm:pt modelId="{DD1027F0-C5D8-4924-AD59-659DCAD7389A}">
      <dgm:prSet phldrT="[Text]" custT="1"/>
      <dgm:spPr/>
      <dgm:t>
        <a:bodyPr/>
        <a:lstStyle/>
        <a:p>
          <a:r>
            <a:rPr lang="en-US" sz="1800" b="1" dirty="0">
              <a:solidFill>
                <a:schemeClr val="bg1"/>
              </a:solidFill>
            </a:rPr>
            <a:t>Infection prevention and control: </a:t>
          </a:r>
          <a:r>
            <a:rPr lang="en-US" sz="1800" dirty="0">
              <a:solidFill>
                <a:schemeClr val="bg1"/>
              </a:solidFill>
            </a:rPr>
            <a:t>We assess and manage the risk of infection. We detect and control the risk of it spreading and share any concerns with appropriate agencies promptly.</a:t>
          </a:r>
          <a:endParaRPr lang="en-GB" sz="1800" dirty="0">
            <a:solidFill>
              <a:schemeClr val="bg1"/>
            </a:solidFill>
          </a:endParaRPr>
        </a:p>
      </dgm:t>
    </dgm:pt>
    <dgm:pt modelId="{AC9A014B-A3BA-48CD-9C01-B2699A854CA7}" type="parTrans" cxnId="{87349C43-C755-4897-8E68-A26AF9F021E8}">
      <dgm:prSet/>
      <dgm:spPr/>
      <dgm:t>
        <a:bodyPr/>
        <a:lstStyle/>
        <a:p>
          <a:endParaRPr lang="en-GB"/>
        </a:p>
      </dgm:t>
    </dgm:pt>
    <dgm:pt modelId="{65882D6C-5DF0-473A-9E0E-FE22434C54E4}" type="sibTrans" cxnId="{87349C43-C755-4897-8E68-A26AF9F021E8}">
      <dgm:prSet/>
      <dgm:spPr/>
      <dgm:t>
        <a:bodyPr/>
        <a:lstStyle/>
        <a:p>
          <a:endParaRPr lang="en-GB"/>
        </a:p>
      </dgm:t>
    </dgm:pt>
    <dgm:pt modelId="{03B726ED-97EB-42D6-AD7D-12B0E4B967B3}">
      <dgm:prSet phldrT="[Text]" custT="1"/>
      <dgm:spPr/>
      <dgm:t>
        <a:bodyPr/>
        <a:lstStyle/>
        <a:p>
          <a:r>
            <a:rPr lang="en-GB" sz="1800" dirty="0">
              <a:solidFill>
                <a:schemeClr val="bg1"/>
              </a:solidFill>
            </a:rPr>
            <a:t>Feedback from staff and leaders</a:t>
          </a:r>
        </a:p>
      </dgm:t>
    </dgm:pt>
    <dgm:pt modelId="{0744A664-63A7-483F-AD8B-DAD81497593D}" type="parTrans" cxnId="{22E3ED52-351C-45E5-B5F5-D0E43C4A8EF8}">
      <dgm:prSet/>
      <dgm:spPr/>
      <dgm:t>
        <a:bodyPr/>
        <a:lstStyle/>
        <a:p>
          <a:endParaRPr lang="en-GB"/>
        </a:p>
      </dgm:t>
    </dgm:pt>
    <dgm:pt modelId="{4463F138-03DD-4241-8501-B49FD8EF078B}" type="sibTrans" cxnId="{22E3ED52-351C-45E5-B5F5-D0E43C4A8EF8}">
      <dgm:prSet/>
      <dgm:spPr/>
      <dgm:t>
        <a:bodyPr/>
        <a:lstStyle/>
        <a:p>
          <a:endParaRPr lang="en-GB"/>
        </a:p>
      </dgm:t>
    </dgm:pt>
    <dgm:pt modelId="{B3AD54CD-9213-4339-906B-DEAB5D086F5C}">
      <dgm:prSet phldrT="[Text]" custT="1"/>
      <dgm:spPr/>
      <dgm:t>
        <a:bodyPr/>
        <a:lstStyle/>
        <a:p>
          <a:r>
            <a:rPr lang="en-GB" sz="1300" dirty="0"/>
            <a:t>Feedback from staff collected by CQC and provider</a:t>
          </a:r>
          <a:br>
            <a:rPr lang="en-GB" sz="1300" dirty="0"/>
          </a:br>
          <a:br>
            <a:rPr lang="en-GB" sz="1300" dirty="0"/>
          </a:br>
          <a:r>
            <a:rPr lang="en-GB" sz="1300" dirty="0"/>
            <a:t>Whistleblowing</a:t>
          </a:r>
          <a:br>
            <a:rPr lang="en-GB" sz="1300" dirty="0"/>
          </a:br>
          <a:br>
            <a:rPr lang="en-GB" sz="1300" dirty="0"/>
          </a:br>
          <a:r>
            <a:rPr lang="en-GB" sz="1300" dirty="0"/>
            <a:t>Feedback from leaders</a:t>
          </a:r>
        </a:p>
      </dgm:t>
    </dgm:pt>
    <dgm:pt modelId="{86AD974A-71AF-4EFB-9DC0-459CA7C8B174}" type="parTrans" cxnId="{059F4B7A-4712-4681-95A5-47A93AE01257}">
      <dgm:prSet/>
      <dgm:spPr/>
      <dgm:t>
        <a:bodyPr/>
        <a:lstStyle/>
        <a:p>
          <a:endParaRPr lang="en-GB"/>
        </a:p>
      </dgm:t>
    </dgm:pt>
    <dgm:pt modelId="{C34079FA-BE78-4575-B6EA-7D2B19BA4FD2}" type="sibTrans" cxnId="{059F4B7A-4712-4681-95A5-47A93AE01257}">
      <dgm:prSet/>
      <dgm:spPr/>
      <dgm:t>
        <a:bodyPr/>
        <a:lstStyle/>
        <a:p>
          <a:endParaRPr lang="en-GB"/>
        </a:p>
      </dgm:t>
    </dgm:pt>
    <dgm:pt modelId="{4ABA90D9-27FD-4590-B1AA-87603D9346AB}">
      <dgm:prSet phldrT="[Text]" custT="1"/>
      <dgm:spPr/>
      <dgm:t>
        <a:bodyPr/>
        <a:lstStyle/>
        <a:p>
          <a:r>
            <a:rPr lang="en-GB" sz="1800" dirty="0">
              <a:solidFill>
                <a:schemeClr val="bg1"/>
              </a:solidFill>
            </a:rPr>
            <a:t>Observation</a:t>
          </a:r>
        </a:p>
      </dgm:t>
    </dgm:pt>
    <dgm:pt modelId="{E1B23812-D77F-4A99-B3F1-FD736ED63F70}" type="parTrans" cxnId="{0B862C1C-9F83-42D0-8193-15E9064C2360}">
      <dgm:prSet/>
      <dgm:spPr/>
      <dgm:t>
        <a:bodyPr/>
        <a:lstStyle/>
        <a:p>
          <a:endParaRPr lang="en-GB"/>
        </a:p>
      </dgm:t>
    </dgm:pt>
    <dgm:pt modelId="{36CF3A66-DB5E-4C40-9F39-C9A3693A2D5A}" type="sibTrans" cxnId="{0B862C1C-9F83-42D0-8193-15E9064C2360}">
      <dgm:prSet/>
      <dgm:spPr/>
      <dgm:t>
        <a:bodyPr/>
        <a:lstStyle/>
        <a:p>
          <a:endParaRPr lang="en-GB"/>
        </a:p>
      </dgm:t>
    </dgm:pt>
    <dgm:pt modelId="{818EBCB6-FEFB-4C3F-8748-14543461BEC6}">
      <dgm:prSet phldrT="[Text]" custT="1"/>
      <dgm:spPr/>
      <dgm:t>
        <a:bodyPr/>
        <a:lstStyle/>
        <a:p>
          <a:r>
            <a:rPr lang="en-GB" sz="1400" dirty="0"/>
            <a:t>Staff practice (handwashing, PPE)</a:t>
          </a:r>
          <a:br>
            <a:rPr lang="en-GB" sz="1400" dirty="0"/>
          </a:br>
          <a:br>
            <a:rPr lang="en-GB" sz="1400" dirty="0"/>
          </a:br>
          <a:r>
            <a:rPr lang="en-GB" sz="1400" dirty="0"/>
            <a:t>Environment</a:t>
          </a:r>
          <a:br>
            <a:rPr lang="en-GB" sz="1400" dirty="0"/>
          </a:br>
          <a:br>
            <a:rPr lang="en-GB" sz="1400" dirty="0"/>
          </a:br>
          <a:r>
            <a:rPr lang="en-GB" sz="1400" dirty="0"/>
            <a:t>Equipment</a:t>
          </a:r>
        </a:p>
      </dgm:t>
    </dgm:pt>
    <dgm:pt modelId="{8A7B52E6-6AFB-49F4-BB93-0AE8F90EEA26}" type="parTrans" cxnId="{7A47A2F6-E040-450A-BE91-ED3202B4A74D}">
      <dgm:prSet/>
      <dgm:spPr/>
      <dgm:t>
        <a:bodyPr/>
        <a:lstStyle/>
        <a:p>
          <a:endParaRPr lang="en-GB"/>
        </a:p>
      </dgm:t>
    </dgm:pt>
    <dgm:pt modelId="{B6D94B00-0903-4EA5-9F44-7638F6CE9B0A}" type="sibTrans" cxnId="{7A47A2F6-E040-450A-BE91-ED3202B4A74D}">
      <dgm:prSet/>
      <dgm:spPr/>
      <dgm:t>
        <a:bodyPr/>
        <a:lstStyle/>
        <a:p>
          <a:endParaRPr lang="en-GB"/>
        </a:p>
      </dgm:t>
    </dgm:pt>
    <dgm:pt modelId="{F47BD6DC-F7A0-4729-9593-E2E216F3859F}">
      <dgm:prSet phldrT="[Text]"/>
      <dgm:spPr/>
      <dgm:t>
        <a:bodyPr/>
        <a:lstStyle/>
        <a:p>
          <a:r>
            <a:rPr lang="en-GB" dirty="0"/>
            <a:t>Required evidence category</a:t>
          </a:r>
        </a:p>
      </dgm:t>
    </dgm:pt>
    <dgm:pt modelId="{EF98FB73-16B5-4330-91C2-1952558AEBB3}" type="parTrans" cxnId="{0D8E6D95-848C-4739-A5C9-38436EBFDCFA}">
      <dgm:prSet/>
      <dgm:spPr/>
      <dgm:t>
        <a:bodyPr/>
        <a:lstStyle/>
        <a:p>
          <a:endParaRPr lang="en-GB"/>
        </a:p>
      </dgm:t>
    </dgm:pt>
    <dgm:pt modelId="{6DFB2F32-B964-48CC-AE29-9950A5789117}" type="sibTrans" cxnId="{0D8E6D95-848C-4739-A5C9-38436EBFDCFA}">
      <dgm:prSet/>
      <dgm:spPr/>
      <dgm:t>
        <a:bodyPr/>
        <a:lstStyle/>
        <a:p>
          <a:endParaRPr lang="en-GB"/>
        </a:p>
      </dgm:t>
    </dgm:pt>
    <dgm:pt modelId="{21F17A1B-82E2-4093-BB22-1B512B63FCFF}">
      <dgm:prSet phldrT="[Text]"/>
      <dgm:spPr/>
      <dgm:t>
        <a:bodyPr/>
        <a:lstStyle/>
        <a:p>
          <a:r>
            <a:rPr lang="en-GB" dirty="0"/>
            <a:t>Evidence type </a:t>
          </a:r>
          <a:r>
            <a:rPr lang="en-GB" b="1" dirty="0"/>
            <a:t>examples</a:t>
          </a:r>
        </a:p>
      </dgm:t>
    </dgm:pt>
    <dgm:pt modelId="{C87A0FB9-2C7D-406F-8066-2AC65F2CEB8C}" type="parTrans" cxnId="{C2D27F6A-C2C8-4C30-838D-15FC8076491C}">
      <dgm:prSet/>
      <dgm:spPr/>
      <dgm:t>
        <a:bodyPr/>
        <a:lstStyle/>
        <a:p>
          <a:endParaRPr lang="en-GB"/>
        </a:p>
      </dgm:t>
    </dgm:pt>
    <dgm:pt modelId="{0B5A3C3A-357B-4F9C-849B-8884FA50AD54}" type="sibTrans" cxnId="{C2D27F6A-C2C8-4C30-838D-15FC8076491C}">
      <dgm:prSet/>
      <dgm:spPr/>
      <dgm:t>
        <a:bodyPr/>
        <a:lstStyle/>
        <a:p>
          <a:endParaRPr lang="en-GB"/>
        </a:p>
      </dgm:t>
    </dgm:pt>
    <dgm:pt modelId="{133DA03A-138C-4F6F-9296-49D74F00D08C}">
      <dgm:prSet custT="1"/>
      <dgm:spPr/>
      <dgm:t>
        <a:bodyPr/>
        <a:lstStyle/>
        <a:p>
          <a:r>
            <a:rPr lang="en-GB" sz="1800" dirty="0">
              <a:solidFill>
                <a:schemeClr val="bg1"/>
              </a:solidFill>
            </a:rPr>
            <a:t>People’s experiences</a:t>
          </a:r>
        </a:p>
      </dgm:t>
    </dgm:pt>
    <dgm:pt modelId="{46CAE313-9B45-41BD-9041-E281BB643319}" type="parTrans" cxnId="{E0F1B312-E0BB-4AFA-AABE-05D67E21D7DC}">
      <dgm:prSet/>
      <dgm:spPr/>
      <dgm:t>
        <a:bodyPr/>
        <a:lstStyle/>
        <a:p>
          <a:endParaRPr lang="en-GB"/>
        </a:p>
      </dgm:t>
    </dgm:pt>
    <dgm:pt modelId="{7DEEA8B6-7934-46FC-BC2F-689AFB6406CC}" type="sibTrans" cxnId="{E0F1B312-E0BB-4AFA-AABE-05D67E21D7DC}">
      <dgm:prSet/>
      <dgm:spPr/>
      <dgm:t>
        <a:bodyPr/>
        <a:lstStyle/>
        <a:p>
          <a:endParaRPr lang="en-GB"/>
        </a:p>
      </dgm:t>
    </dgm:pt>
    <dgm:pt modelId="{D1025C42-A1FB-41D4-9BA5-079611F9AD81}">
      <dgm:prSet custT="1"/>
      <dgm:spPr/>
      <dgm:t>
        <a:bodyPr/>
        <a:lstStyle/>
        <a:p>
          <a:r>
            <a:rPr lang="en-GB" sz="1300" dirty="0"/>
            <a:t>Feedback from people collected by CQC, provider, local community groups and other stakeholders</a:t>
          </a:r>
        </a:p>
        <a:p>
          <a:r>
            <a:rPr lang="en-GB" sz="1300" dirty="0"/>
            <a:t>Give feedback on care</a:t>
          </a:r>
        </a:p>
      </dgm:t>
    </dgm:pt>
    <dgm:pt modelId="{6F234FA5-8D21-49EC-B010-12BC31ABB6B7}" type="parTrans" cxnId="{624A4CF0-A606-4A5D-8AB5-65C318AC7CF5}">
      <dgm:prSet/>
      <dgm:spPr/>
      <dgm:t>
        <a:bodyPr/>
        <a:lstStyle/>
        <a:p>
          <a:endParaRPr lang="en-GB"/>
        </a:p>
      </dgm:t>
    </dgm:pt>
    <dgm:pt modelId="{6F52433C-0961-4F7B-8F2C-413556290D3A}" type="sibTrans" cxnId="{624A4CF0-A606-4A5D-8AB5-65C318AC7CF5}">
      <dgm:prSet/>
      <dgm:spPr/>
      <dgm:t>
        <a:bodyPr/>
        <a:lstStyle/>
        <a:p>
          <a:endParaRPr lang="en-GB"/>
        </a:p>
      </dgm:t>
    </dgm:pt>
    <dgm:pt modelId="{407CBF16-88AD-434D-B466-4B5F993C0847}">
      <dgm:prSet phldrT="[Text]" custT="1"/>
      <dgm:spPr/>
      <dgm:t>
        <a:bodyPr/>
        <a:lstStyle/>
        <a:p>
          <a:r>
            <a:rPr lang="en-GB" sz="1800" dirty="0">
              <a:solidFill>
                <a:schemeClr val="bg1"/>
              </a:solidFill>
            </a:rPr>
            <a:t>Processes</a:t>
          </a:r>
        </a:p>
      </dgm:t>
    </dgm:pt>
    <dgm:pt modelId="{50DA99D4-CA6D-421D-ABBF-089125B352A7}" type="parTrans" cxnId="{15C1531E-58E0-41BF-B478-7038E6CF49E4}">
      <dgm:prSet/>
      <dgm:spPr/>
      <dgm:t>
        <a:bodyPr/>
        <a:lstStyle/>
        <a:p>
          <a:endParaRPr lang="en-GB"/>
        </a:p>
      </dgm:t>
    </dgm:pt>
    <dgm:pt modelId="{0C64CEB7-92ED-4CA2-A8C4-23C42A5A1997}" type="sibTrans" cxnId="{15C1531E-58E0-41BF-B478-7038E6CF49E4}">
      <dgm:prSet/>
      <dgm:spPr/>
      <dgm:t>
        <a:bodyPr/>
        <a:lstStyle/>
        <a:p>
          <a:endParaRPr lang="en-GB"/>
        </a:p>
      </dgm:t>
    </dgm:pt>
    <dgm:pt modelId="{85B68DFA-EFB6-4519-A0C3-E2070978B10C}">
      <dgm:prSet phldrT="[Text]" custT="1"/>
      <dgm:spPr/>
      <dgm:t>
        <a:bodyPr/>
        <a:lstStyle/>
        <a:p>
          <a:r>
            <a:rPr lang="en-GB" sz="1300" dirty="0"/>
            <a:t>Provider led audits</a:t>
          </a:r>
          <a:br>
            <a:rPr lang="en-GB" sz="1300" dirty="0"/>
          </a:br>
          <a:br>
            <a:rPr lang="en-GB" sz="1300" dirty="0"/>
          </a:br>
          <a:r>
            <a:rPr lang="en-GB" sz="1300" dirty="0"/>
            <a:t>Contract monitoring reports</a:t>
          </a:r>
        </a:p>
        <a:p>
          <a:r>
            <a:rPr lang="en-GB" sz="1300" dirty="0"/>
            <a:t>External audits</a:t>
          </a:r>
          <a:br>
            <a:rPr lang="en-GB" sz="1200" dirty="0"/>
          </a:br>
          <a:endParaRPr lang="en-GB" sz="1200" dirty="0"/>
        </a:p>
      </dgm:t>
    </dgm:pt>
    <dgm:pt modelId="{50BCF80D-18BB-4F98-A7F0-ED41D4EE7D41}" type="parTrans" cxnId="{C27CAC90-E7DB-425A-8F10-4690309DC342}">
      <dgm:prSet/>
      <dgm:spPr/>
      <dgm:t>
        <a:bodyPr/>
        <a:lstStyle/>
        <a:p>
          <a:endParaRPr lang="en-GB"/>
        </a:p>
      </dgm:t>
    </dgm:pt>
    <dgm:pt modelId="{CB004E42-A0BB-485B-9A58-2A172CDEE998}" type="sibTrans" cxnId="{C27CAC90-E7DB-425A-8F10-4690309DC342}">
      <dgm:prSet/>
      <dgm:spPr/>
      <dgm:t>
        <a:bodyPr/>
        <a:lstStyle/>
        <a:p>
          <a:endParaRPr lang="en-GB"/>
        </a:p>
      </dgm:t>
    </dgm:pt>
    <dgm:pt modelId="{A9B658EF-D415-4FEC-B03C-099ABB7CE498}">
      <dgm:prSet phldrT="[Text]"/>
      <dgm:spPr/>
      <dgm:t>
        <a:bodyPr/>
        <a:lstStyle/>
        <a:p>
          <a:r>
            <a:rPr lang="en-GB" dirty="0"/>
            <a:t>Quality statement</a:t>
          </a:r>
        </a:p>
      </dgm:t>
    </dgm:pt>
    <dgm:pt modelId="{7032C5F4-5922-45E2-B833-C9D2647B3A99}" type="sibTrans" cxnId="{0CC4B0CC-1870-43A4-9980-FDF949D05686}">
      <dgm:prSet/>
      <dgm:spPr/>
      <dgm:t>
        <a:bodyPr/>
        <a:lstStyle/>
        <a:p>
          <a:endParaRPr lang="en-GB"/>
        </a:p>
      </dgm:t>
    </dgm:pt>
    <dgm:pt modelId="{F1135866-0BAD-4026-ACB4-60B66D5B474C}" type="parTrans" cxnId="{0CC4B0CC-1870-43A4-9980-FDF949D05686}">
      <dgm:prSet/>
      <dgm:spPr/>
      <dgm:t>
        <a:bodyPr/>
        <a:lstStyle/>
        <a:p>
          <a:endParaRPr lang="en-GB"/>
        </a:p>
      </dgm:t>
    </dgm:pt>
    <dgm:pt modelId="{EF64AB1E-7929-4726-88E0-61C8EA31F6A0}" type="pres">
      <dgm:prSet presAssocID="{24AA2E95-7290-49B8-95AA-A64F032BF745}" presName="mainComposite" presStyleCnt="0">
        <dgm:presLayoutVars>
          <dgm:chPref val="1"/>
          <dgm:dir/>
          <dgm:animOne val="branch"/>
          <dgm:animLvl val="lvl"/>
          <dgm:resizeHandles val="exact"/>
        </dgm:presLayoutVars>
      </dgm:prSet>
      <dgm:spPr/>
    </dgm:pt>
    <dgm:pt modelId="{6F012287-8E97-4221-A85A-B9073B64CB23}" type="pres">
      <dgm:prSet presAssocID="{24AA2E95-7290-49B8-95AA-A64F032BF745}" presName="hierFlow" presStyleCnt="0"/>
      <dgm:spPr/>
    </dgm:pt>
    <dgm:pt modelId="{F018BA63-4742-4812-828F-C4D778FC726C}" type="pres">
      <dgm:prSet presAssocID="{24AA2E95-7290-49B8-95AA-A64F032BF745}" presName="firstBuf" presStyleCnt="0"/>
      <dgm:spPr/>
    </dgm:pt>
    <dgm:pt modelId="{D10B1878-796B-4788-AA3D-A341E7A10619}" type="pres">
      <dgm:prSet presAssocID="{24AA2E95-7290-49B8-95AA-A64F032BF745}" presName="hierChild1" presStyleCnt="0">
        <dgm:presLayoutVars>
          <dgm:chPref val="1"/>
          <dgm:animOne val="branch"/>
          <dgm:animLvl val="lvl"/>
        </dgm:presLayoutVars>
      </dgm:prSet>
      <dgm:spPr/>
    </dgm:pt>
    <dgm:pt modelId="{4B86E577-8824-4F49-BDE0-055D7F4480CE}" type="pres">
      <dgm:prSet presAssocID="{DD1027F0-C5D8-4924-AD59-659DCAD7389A}" presName="Name14" presStyleCnt="0"/>
      <dgm:spPr/>
    </dgm:pt>
    <dgm:pt modelId="{7EB734CA-EC4C-4E7B-8350-A2C05E36050E}" type="pres">
      <dgm:prSet presAssocID="{DD1027F0-C5D8-4924-AD59-659DCAD7389A}" presName="level1Shape" presStyleLbl="node0" presStyleIdx="0" presStyleCnt="1" custScaleX="481340">
        <dgm:presLayoutVars>
          <dgm:chPref val="3"/>
        </dgm:presLayoutVars>
      </dgm:prSet>
      <dgm:spPr/>
    </dgm:pt>
    <dgm:pt modelId="{825342DE-FE76-45FB-9979-D6A79F21DB44}" type="pres">
      <dgm:prSet presAssocID="{DD1027F0-C5D8-4924-AD59-659DCAD7389A}" presName="hierChild2" presStyleCnt="0"/>
      <dgm:spPr/>
    </dgm:pt>
    <dgm:pt modelId="{407548FC-6669-4AC6-BCD0-DFFEA87A8B78}" type="pres">
      <dgm:prSet presAssocID="{46CAE313-9B45-41BD-9041-E281BB643319}" presName="Name19" presStyleLbl="parChTrans1D2" presStyleIdx="0" presStyleCnt="4"/>
      <dgm:spPr/>
    </dgm:pt>
    <dgm:pt modelId="{36580D4D-BDEA-4143-9CB2-1D02A90470D8}" type="pres">
      <dgm:prSet presAssocID="{133DA03A-138C-4F6F-9296-49D74F00D08C}" presName="Name21" presStyleCnt="0"/>
      <dgm:spPr/>
    </dgm:pt>
    <dgm:pt modelId="{560D35FD-99FA-49C2-8204-E3F0B45783AF}" type="pres">
      <dgm:prSet presAssocID="{133DA03A-138C-4F6F-9296-49D74F00D08C}" presName="level2Shape" presStyleLbl="node2" presStyleIdx="0" presStyleCnt="4"/>
      <dgm:spPr/>
    </dgm:pt>
    <dgm:pt modelId="{DF4DC727-B481-4BD3-8BD7-EB803042DDBD}" type="pres">
      <dgm:prSet presAssocID="{133DA03A-138C-4F6F-9296-49D74F00D08C}" presName="hierChild3" presStyleCnt="0"/>
      <dgm:spPr/>
    </dgm:pt>
    <dgm:pt modelId="{BCE69D4A-B1AC-4CBA-8DA4-69EBCD20C285}" type="pres">
      <dgm:prSet presAssocID="{6F234FA5-8D21-49EC-B010-12BC31ABB6B7}" presName="Name19" presStyleLbl="parChTrans1D3" presStyleIdx="0" presStyleCnt="4"/>
      <dgm:spPr/>
    </dgm:pt>
    <dgm:pt modelId="{BF55CD4A-F98C-48EE-816C-0F419D357D91}" type="pres">
      <dgm:prSet presAssocID="{D1025C42-A1FB-41D4-9BA5-079611F9AD81}" presName="Name21" presStyleCnt="0"/>
      <dgm:spPr/>
    </dgm:pt>
    <dgm:pt modelId="{F5503259-F4E1-4CE7-8C21-F018D206D5A6}" type="pres">
      <dgm:prSet presAssocID="{D1025C42-A1FB-41D4-9BA5-079611F9AD81}" presName="level2Shape" presStyleLbl="node3" presStyleIdx="0" presStyleCnt="4" custScaleY="153355" custLinFactNeighborX="0" custLinFactNeighborY="14714"/>
      <dgm:spPr/>
    </dgm:pt>
    <dgm:pt modelId="{D30CD3C0-A41E-4273-ACFD-EB93AFCF206C}" type="pres">
      <dgm:prSet presAssocID="{D1025C42-A1FB-41D4-9BA5-079611F9AD81}" presName="hierChild3" presStyleCnt="0"/>
      <dgm:spPr/>
    </dgm:pt>
    <dgm:pt modelId="{55B34ED2-691E-4E11-8449-8EDCE42B82EE}" type="pres">
      <dgm:prSet presAssocID="{0744A664-63A7-483F-AD8B-DAD81497593D}" presName="Name19" presStyleLbl="parChTrans1D2" presStyleIdx="1" presStyleCnt="4"/>
      <dgm:spPr/>
    </dgm:pt>
    <dgm:pt modelId="{FA7A1B96-2FA2-46E9-B6B4-C58DD7844845}" type="pres">
      <dgm:prSet presAssocID="{03B726ED-97EB-42D6-AD7D-12B0E4B967B3}" presName="Name21" presStyleCnt="0"/>
      <dgm:spPr/>
    </dgm:pt>
    <dgm:pt modelId="{A8C831E1-B636-420C-BFA9-2E3FA7C3C015}" type="pres">
      <dgm:prSet presAssocID="{03B726ED-97EB-42D6-AD7D-12B0E4B967B3}" presName="level2Shape" presStyleLbl="node2" presStyleIdx="1" presStyleCnt="4"/>
      <dgm:spPr/>
    </dgm:pt>
    <dgm:pt modelId="{43F350E1-356B-44FB-AB74-65621F2D0053}" type="pres">
      <dgm:prSet presAssocID="{03B726ED-97EB-42D6-AD7D-12B0E4B967B3}" presName="hierChild3" presStyleCnt="0"/>
      <dgm:spPr/>
    </dgm:pt>
    <dgm:pt modelId="{AD4CC18E-22B9-4A63-8261-37C7D6EECFED}" type="pres">
      <dgm:prSet presAssocID="{86AD974A-71AF-4EFB-9DC0-459CA7C8B174}" presName="Name19" presStyleLbl="parChTrans1D3" presStyleIdx="1" presStyleCnt="4"/>
      <dgm:spPr/>
    </dgm:pt>
    <dgm:pt modelId="{9D1C1202-5AD0-4103-9A6D-3DD430BC5C96}" type="pres">
      <dgm:prSet presAssocID="{B3AD54CD-9213-4339-906B-DEAB5D086F5C}" presName="Name21" presStyleCnt="0"/>
      <dgm:spPr/>
    </dgm:pt>
    <dgm:pt modelId="{8D8A1686-7059-4334-81FD-9F7B53FCE3A2}" type="pres">
      <dgm:prSet presAssocID="{B3AD54CD-9213-4339-906B-DEAB5D086F5C}" presName="level2Shape" presStyleLbl="node3" presStyleIdx="1" presStyleCnt="4" custScaleY="153355" custLinFactNeighborX="-1" custLinFactNeighborY="14714"/>
      <dgm:spPr/>
    </dgm:pt>
    <dgm:pt modelId="{CFBA3047-B1DA-406A-A81E-516166D26236}" type="pres">
      <dgm:prSet presAssocID="{B3AD54CD-9213-4339-906B-DEAB5D086F5C}" presName="hierChild3" presStyleCnt="0"/>
      <dgm:spPr/>
    </dgm:pt>
    <dgm:pt modelId="{5F6BCE0D-5328-4421-95CD-A4507A10F7DA}" type="pres">
      <dgm:prSet presAssocID="{E1B23812-D77F-4A99-B3F1-FD736ED63F70}" presName="Name19" presStyleLbl="parChTrans1D2" presStyleIdx="2" presStyleCnt="4"/>
      <dgm:spPr/>
    </dgm:pt>
    <dgm:pt modelId="{30C3CCEA-2514-4BCF-A73A-8637AB05C6C6}" type="pres">
      <dgm:prSet presAssocID="{4ABA90D9-27FD-4590-B1AA-87603D9346AB}" presName="Name21" presStyleCnt="0"/>
      <dgm:spPr/>
    </dgm:pt>
    <dgm:pt modelId="{5C831987-AFE8-4BCD-B676-2D0D0ECF91B7}" type="pres">
      <dgm:prSet presAssocID="{4ABA90D9-27FD-4590-B1AA-87603D9346AB}" presName="level2Shape" presStyleLbl="node2" presStyleIdx="2" presStyleCnt="4"/>
      <dgm:spPr/>
    </dgm:pt>
    <dgm:pt modelId="{A92D833A-3FDC-400F-9595-47E73B3BD857}" type="pres">
      <dgm:prSet presAssocID="{4ABA90D9-27FD-4590-B1AA-87603D9346AB}" presName="hierChild3" presStyleCnt="0"/>
      <dgm:spPr/>
    </dgm:pt>
    <dgm:pt modelId="{D60D6387-3640-4CDB-9A62-64BB6EA89329}" type="pres">
      <dgm:prSet presAssocID="{8A7B52E6-6AFB-49F4-BB93-0AE8F90EEA26}" presName="Name19" presStyleLbl="parChTrans1D3" presStyleIdx="2" presStyleCnt="4"/>
      <dgm:spPr/>
    </dgm:pt>
    <dgm:pt modelId="{E00C8CA5-9FFD-457B-88C2-59D55000F9D9}" type="pres">
      <dgm:prSet presAssocID="{818EBCB6-FEFB-4C3F-8748-14543461BEC6}" presName="Name21" presStyleCnt="0"/>
      <dgm:spPr/>
    </dgm:pt>
    <dgm:pt modelId="{F631F177-5C1A-47DA-92F9-6D2D40E8918D}" type="pres">
      <dgm:prSet presAssocID="{818EBCB6-FEFB-4C3F-8748-14543461BEC6}" presName="level2Shape" presStyleLbl="node3" presStyleIdx="2" presStyleCnt="4" custScaleY="148974" custLinFactNeighborX="-1" custLinFactNeighborY="17543"/>
      <dgm:spPr/>
    </dgm:pt>
    <dgm:pt modelId="{E602BCCE-44E1-427C-9D44-429EF1D398C0}" type="pres">
      <dgm:prSet presAssocID="{818EBCB6-FEFB-4C3F-8748-14543461BEC6}" presName="hierChild3" presStyleCnt="0"/>
      <dgm:spPr/>
    </dgm:pt>
    <dgm:pt modelId="{F3514484-0327-4166-8994-D2CDBF818DF8}" type="pres">
      <dgm:prSet presAssocID="{50DA99D4-CA6D-421D-ABBF-089125B352A7}" presName="Name19" presStyleLbl="parChTrans1D2" presStyleIdx="3" presStyleCnt="4"/>
      <dgm:spPr/>
    </dgm:pt>
    <dgm:pt modelId="{D3065330-2FCF-42A3-92A2-FA670B7055DD}" type="pres">
      <dgm:prSet presAssocID="{407CBF16-88AD-434D-B466-4B5F993C0847}" presName="Name21" presStyleCnt="0"/>
      <dgm:spPr/>
    </dgm:pt>
    <dgm:pt modelId="{EB0E6B52-7369-4A51-A6B4-91DFDBDE9A88}" type="pres">
      <dgm:prSet presAssocID="{407CBF16-88AD-434D-B466-4B5F993C0847}" presName="level2Shape" presStyleLbl="node2" presStyleIdx="3" presStyleCnt="4"/>
      <dgm:spPr/>
    </dgm:pt>
    <dgm:pt modelId="{D635C878-0C34-4D35-995B-CE7BB21EFB8C}" type="pres">
      <dgm:prSet presAssocID="{407CBF16-88AD-434D-B466-4B5F993C0847}" presName="hierChild3" presStyleCnt="0"/>
      <dgm:spPr/>
    </dgm:pt>
    <dgm:pt modelId="{B7973382-BB12-4E7C-9E28-7D4A6091AC75}" type="pres">
      <dgm:prSet presAssocID="{50BCF80D-18BB-4F98-A7F0-ED41D4EE7D41}" presName="Name19" presStyleLbl="parChTrans1D3" presStyleIdx="3" presStyleCnt="4"/>
      <dgm:spPr/>
    </dgm:pt>
    <dgm:pt modelId="{07BE5389-B112-407B-BB8B-D1800A56ACCA}" type="pres">
      <dgm:prSet presAssocID="{85B68DFA-EFB6-4519-A0C3-E2070978B10C}" presName="Name21" presStyleCnt="0"/>
      <dgm:spPr/>
    </dgm:pt>
    <dgm:pt modelId="{090764BD-FF48-493E-A1FE-1567204B4828}" type="pres">
      <dgm:prSet presAssocID="{85B68DFA-EFB6-4519-A0C3-E2070978B10C}" presName="level2Shape" presStyleLbl="node3" presStyleIdx="3" presStyleCnt="4" custScaleY="148016" custLinFactNeighborX="-1" custLinFactNeighborY="20295"/>
      <dgm:spPr/>
    </dgm:pt>
    <dgm:pt modelId="{3B418F6C-B6C1-4D83-A283-1F0E0752E590}" type="pres">
      <dgm:prSet presAssocID="{85B68DFA-EFB6-4519-A0C3-E2070978B10C}" presName="hierChild3" presStyleCnt="0"/>
      <dgm:spPr/>
    </dgm:pt>
    <dgm:pt modelId="{510C0A11-F40F-476F-B6DD-7084516E4A91}" type="pres">
      <dgm:prSet presAssocID="{24AA2E95-7290-49B8-95AA-A64F032BF745}" presName="bgShapesFlow" presStyleCnt="0"/>
      <dgm:spPr/>
    </dgm:pt>
    <dgm:pt modelId="{1E707C4F-B06B-4F27-8F22-D7E3E4AF3D99}" type="pres">
      <dgm:prSet presAssocID="{A9B658EF-D415-4FEC-B03C-099ABB7CE498}" presName="rectComp" presStyleCnt="0"/>
      <dgm:spPr/>
    </dgm:pt>
    <dgm:pt modelId="{BBFD4A45-6F63-4E12-A9DD-A301A85910B2}" type="pres">
      <dgm:prSet presAssocID="{A9B658EF-D415-4FEC-B03C-099ABB7CE498}" presName="bgRect" presStyleLbl="bgShp" presStyleIdx="0" presStyleCnt="3"/>
      <dgm:spPr/>
    </dgm:pt>
    <dgm:pt modelId="{9B312D69-CCB5-4311-852C-DB9DBCD4B848}" type="pres">
      <dgm:prSet presAssocID="{A9B658EF-D415-4FEC-B03C-099ABB7CE498}" presName="bgRectTx" presStyleLbl="bgShp" presStyleIdx="0" presStyleCnt="3">
        <dgm:presLayoutVars>
          <dgm:bulletEnabled val="1"/>
        </dgm:presLayoutVars>
      </dgm:prSet>
      <dgm:spPr/>
    </dgm:pt>
    <dgm:pt modelId="{09D11DD1-6879-49EA-8763-C34395D4963C}" type="pres">
      <dgm:prSet presAssocID="{A9B658EF-D415-4FEC-B03C-099ABB7CE498}" presName="spComp" presStyleCnt="0"/>
      <dgm:spPr/>
    </dgm:pt>
    <dgm:pt modelId="{F4251247-1E22-490F-A978-D6314CA7F008}" type="pres">
      <dgm:prSet presAssocID="{A9B658EF-D415-4FEC-B03C-099ABB7CE498}" presName="vSp" presStyleCnt="0"/>
      <dgm:spPr/>
    </dgm:pt>
    <dgm:pt modelId="{B339FA1A-10D0-4AA5-A76A-617FEAB6878C}" type="pres">
      <dgm:prSet presAssocID="{F47BD6DC-F7A0-4729-9593-E2E216F3859F}" presName="rectComp" presStyleCnt="0"/>
      <dgm:spPr/>
    </dgm:pt>
    <dgm:pt modelId="{FD79D587-E5C9-4480-8466-9E1063ECB01C}" type="pres">
      <dgm:prSet presAssocID="{F47BD6DC-F7A0-4729-9593-E2E216F3859F}" presName="bgRect" presStyleLbl="bgShp" presStyleIdx="1" presStyleCnt="3"/>
      <dgm:spPr/>
    </dgm:pt>
    <dgm:pt modelId="{56803BB3-F867-43EC-8AC4-ABFA7A94C9C0}" type="pres">
      <dgm:prSet presAssocID="{F47BD6DC-F7A0-4729-9593-E2E216F3859F}" presName="bgRectTx" presStyleLbl="bgShp" presStyleIdx="1" presStyleCnt="3">
        <dgm:presLayoutVars>
          <dgm:bulletEnabled val="1"/>
        </dgm:presLayoutVars>
      </dgm:prSet>
      <dgm:spPr/>
    </dgm:pt>
    <dgm:pt modelId="{9A6F4989-6D5E-4760-884B-7C702C5C42D2}" type="pres">
      <dgm:prSet presAssocID="{F47BD6DC-F7A0-4729-9593-E2E216F3859F}" presName="spComp" presStyleCnt="0"/>
      <dgm:spPr/>
    </dgm:pt>
    <dgm:pt modelId="{B1E70D4F-5308-4CD9-8107-2EB0E7AFB6FD}" type="pres">
      <dgm:prSet presAssocID="{F47BD6DC-F7A0-4729-9593-E2E216F3859F}" presName="vSp" presStyleCnt="0"/>
      <dgm:spPr/>
    </dgm:pt>
    <dgm:pt modelId="{54FFBE7E-F7E3-440E-8749-632894CE13FC}" type="pres">
      <dgm:prSet presAssocID="{21F17A1B-82E2-4093-BB22-1B512B63FCFF}" presName="rectComp" presStyleCnt="0"/>
      <dgm:spPr/>
    </dgm:pt>
    <dgm:pt modelId="{31F806C1-A760-4D36-B6F9-5217A5F18F96}" type="pres">
      <dgm:prSet presAssocID="{21F17A1B-82E2-4093-BB22-1B512B63FCFF}" presName="bgRect" presStyleLbl="bgShp" presStyleIdx="2" presStyleCnt="3" custScaleY="174801" custLinFactNeighborX="-29" custLinFactNeighborY="10241"/>
      <dgm:spPr/>
    </dgm:pt>
    <dgm:pt modelId="{8E311814-3E1F-44A1-9F82-B5EB9132C3D5}" type="pres">
      <dgm:prSet presAssocID="{21F17A1B-82E2-4093-BB22-1B512B63FCFF}" presName="bgRectTx" presStyleLbl="bgShp" presStyleIdx="2" presStyleCnt="3">
        <dgm:presLayoutVars>
          <dgm:bulletEnabled val="1"/>
        </dgm:presLayoutVars>
      </dgm:prSet>
      <dgm:spPr/>
    </dgm:pt>
  </dgm:ptLst>
  <dgm:cxnLst>
    <dgm:cxn modelId="{2CB0BA06-6CCE-41A3-B5F1-84DDE8A84963}" type="presOf" srcId="{D1025C42-A1FB-41D4-9BA5-079611F9AD81}" destId="{F5503259-F4E1-4CE7-8C21-F018D206D5A6}" srcOrd="0" destOrd="0" presId="urn:microsoft.com/office/officeart/2005/8/layout/hierarchy6"/>
    <dgm:cxn modelId="{F9132B0A-4B81-4829-966B-8BD5573D764C}" type="presOf" srcId="{F47BD6DC-F7A0-4729-9593-E2E216F3859F}" destId="{56803BB3-F867-43EC-8AC4-ABFA7A94C9C0}" srcOrd="1" destOrd="0" presId="urn:microsoft.com/office/officeart/2005/8/layout/hierarchy6"/>
    <dgm:cxn modelId="{5443A10D-8D3E-4F71-B1FC-78263990EFA5}" type="presOf" srcId="{133DA03A-138C-4F6F-9296-49D74F00D08C}" destId="{560D35FD-99FA-49C2-8204-E3F0B45783AF}" srcOrd="0" destOrd="0" presId="urn:microsoft.com/office/officeart/2005/8/layout/hierarchy6"/>
    <dgm:cxn modelId="{E0F1B312-E0BB-4AFA-AABE-05D67E21D7DC}" srcId="{DD1027F0-C5D8-4924-AD59-659DCAD7389A}" destId="{133DA03A-138C-4F6F-9296-49D74F00D08C}" srcOrd="0" destOrd="0" parTransId="{46CAE313-9B45-41BD-9041-E281BB643319}" sibTransId="{7DEEA8B6-7934-46FC-BC2F-689AFB6406CC}"/>
    <dgm:cxn modelId="{897A0E17-5258-414C-99A1-B2F711A9109A}" type="presOf" srcId="{E1B23812-D77F-4A99-B3F1-FD736ED63F70}" destId="{5F6BCE0D-5328-4421-95CD-A4507A10F7DA}" srcOrd="0" destOrd="0" presId="urn:microsoft.com/office/officeart/2005/8/layout/hierarchy6"/>
    <dgm:cxn modelId="{0B862C1C-9F83-42D0-8193-15E9064C2360}" srcId="{DD1027F0-C5D8-4924-AD59-659DCAD7389A}" destId="{4ABA90D9-27FD-4590-B1AA-87603D9346AB}" srcOrd="2" destOrd="0" parTransId="{E1B23812-D77F-4A99-B3F1-FD736ED63F70}" sibTransId="{36CF3A66-DB5E-4C40-9F39-C9A3693A2D5A}"/>
    <dgm:cxn modelId="{15C1531E-58E0-41BF-B478-7038E6CF49E4}" srcId="{DD1027F0-C5D8-4924-AD59-659DCAD7389A}" destId="{407CBF16-88AD-434D-B466-4B5F993C0847}" srcOrd="3" destOrd="0" parTransId="{50DA99D4-CA6D-421D-ABBF-089125B352A7}" sibTransId="{0C64CEB7-92ED-4CA2-A8C4-23C42A5A1997}"/>
    <dgm:cxn modelId="{62FE2521-D23D-46D6-8D47-75388569E2ED}" type="presOf" srcId="{DD1027F0-C5D8-4924-AD59-659DCAD7389A}" destId="{7EB734CA-EC4C-4E7B-8350-A2C05E36050E}" srcOrd="0" destOrd="0" presId="urn:microsoft.com/office/officeart/2005/8/layout/hierarchy6"/>
    <dgm:cxn modelId="{B9DF4322-37D7-4611-BA33-39E4EE775F06}" type="presOf" srcId="{86AD974A-71AF-4EFB-9DC0-459CA7C8B174}" destId="{AD4CC18E-22B9-4A63-8261-37C7D6EECFED}" srcOrd="0" destOrd="0" presId="urn:microsoft.com/office/officeart/2005/8/layout/hierarchy6"/>
    <dgm:cxn modelId="{01E1E82B-EF03-499F-BE9E-AA39BADFAE0C}" type="presOf" srcId="{46CAE313-9B45-41BD-9041-E281BB643319}" destId="{407548FC-6669-4AC6-BCD0-DFFEA87A8B78}" srcOrd="0" destOrd="0" presId="urn:microsoft.com/office/officeart/2005/8/layout/hierarchy6"/>
    <dgm:cxn modelId="{85C4AD32-CE61-43AD-98AF-7B7E5B96268D}" type="presOf" srcId="{0744A664-63A7-483F-AD8B-DAD81497593D}" destId="{55B34ED2-691E-4E11-8449-8EDCE42B82EE}" srcOrd="0" destOrd="0" presId="urn:microsoft.com/office/officeart/2005/8/layout/hierarchy6"/>
    <dgm:cxn modelId="{D902003E-329D-4D80-BB86-0123836D60EC}" type="presOf" srcId="{24AA2E95-7290-49B8-95AA-A64F032BF745}" destId="{EF64AB1E-7929-4726-88E0-61C8EA31F6A0}" srcOrd="0" destOrd="0" presId="urn:microsoft.com/office/officeart/2005/8/layout/hierarchy6"/>
    <dgm:cxn modelId="{87349C43-C755-4897-8E68-A26AF9F021E8}" srcId="{24AA2E95-7290-49B8-95AA-A64F032BF745}" destId="{DD1027F0-C5D8-4924-AD59-659DCAD7389A}" srcOrd="0" destOrd="0" parTransId="{AC9A014B-A3BA-48CD-9C01-B2699A854CA7}" sibTransId="{65882D6C-5DF0-473A-9E0E-FE22434C54E4}"/>
    <dgm:cxn modelId="{22E3ED52-351C-45E5-B5F5-D0E43C4A8EF8}" srcId="{DD1027F0-C5D8-4924-AD59-659DCAD7389A}" destId="{03B726ED-97EB-42D6-AD7D-12B0E4B967B3}" srcOrd="1" destOrd="0" parTransId="{0744A664-63A7-483F-AD8B-DAD81497593D}" sibTransId="{4463F138-03DD-4241-8501-B49FD8EF078B}"/>
    <dgm:cxn modelId="{FB6B2F55-156E-44A6-9236-F9E67AA7E6F4}" type="presOf" srcId="{B3AD54CD-9213-4339-906B-DEAB5D086F5C}" destId="{8D8A1686-7059-4334-81FD-9F7B53FCE3A2}" srcOrd="0" destOrd="0" presId="urn:microsoft.com/office/officeart/2005/8/layout/hierarchy6"/>
    <dgm:cxn modelId="{8A38FD62-DBAE-40C6-A9A9-6C8F3DFC20C3}" type="presOf" srcId="{03B726ED-97EB-42D6-AD7D-12B0E4B967B3}" destId="{A8C831E1-B636-420C-BFA9-2E3FA7C3C015}" srcOrd="0" destOrd="0" presId="urn:microsoft.com/office/officeart/2005/8/layout/hierarchy6"/>
    <dgm:cxn modelId="{F05EEE64-4E05-4B8A-8E66-91272DE973CF}" type="presOf" srcId="{21F17A1B-82E2-4093-BB22-1B512B63FCFF}" destId="{31F806C1-A760-4D36-B6F9-5217A5F18F96}" srcOrd="0" destOrd="0" presId="urn:microsoft.com/office/officeart/2005/8/layout/hierarchy6"/>
    <dgm:cxn modelId="{C2D27F6A-C2C8-4C30-838D-15FC8076491C}" srcId="{24AA2E95-7290-49B8-95AA-A64F032BF745}" destId="{21F17A1B-82E2-4093-BB22-1B512B63FCFF}" srcOrd="3" destOrd="0" parTransId="{C87A0FB9-2C7D-406F-8066-2AC65F2CEB8C}" sibTransId="{0B5A3C3A-357B-4F9C-849B-8884FA50AD54}"/>
    <dgm:cxn modelId="{42E7476B-A9E4-4EB6-9D13-E239EB0AE4AF}" type="presOf" srcId="{21F17A1B-82E2-4093-BB22-1B512B63FCFF}" destId="{8E311814-3E1F-44A1-9F82-B5EB9132C3D5}" srcOrd="1" destOrd="0" presId="urn:microsoft.com/office/officeart/2005/8/layout/hierarchy6"/>
    <dgm:cxn modelId="{6E610071-0567-4405-B217-5BCA57AC3021}" type="presOf" srcId="{4ABA90D9-27FD-4590-B1AA-87603D9346AB}" destId="{5C831987-AFE8-4BCD-B676-2D0D0ECF91B7}" srcOrd="0" destOrd="0" presId="urn:microsoft.com/office/officeart/2005/8/layout/hierarchy6"/>
    <dgm:cxn modelId="{4FB5C573-F650-449D-9B65-1478114BC629}" type="presOf" srcId="{50BCF80D-18BB-4F98-A7F0-ED41D4EE7D41}" destId="{B7973382-BB12-4E7C-9E28-7D4A6091AC75}" srcOrd="0" destOrd="0" presId="urn:microsoft.com/office/officeart/2005/8/layout/hierarchy6"/>
    <dgm:cxn modelId="{059F4B7A-4712-4681-95A5-47A93AE01257}" srcId="{03B726ED-97EB-42D6-AD7D-12B0E4B967B3}" destId="{B3AD54CD-9213-4339-906B-DEAB5D086F5C}" srcOrd="0" destOrd="0" parTransId="{86AD974A-71AF-4EFB-9DC0-459CA7C8B174}" sibTransId="{C34079FA-BE78-4575-B6EA-7D2B19BA4FD2}"/>
    <dgm:cxn modelId="{C27CAC90-E7DB-425A-8F10-4690309DC342}" srcId="{407CBF16-88AD-434D-B466-4B5F993C0847}" destId="{85B68DFA-EFB6-4519-A0C3-E2070978B10C}" srcOrd="0" destOrd="0" parTransId="{50BCF80D-18BB-4F98-A7F0-ED41D4EE7D41}" sibTransId="{CB004E42-A0BB-485B-9A58-2A172CDEE998}"/>
    <dgm:cxn modelId="{2D30B990-25D9-4801-B5E9-0B861A662DC5}" type="presOf" srcId="{8A7B52E6-6AFB-49F4-BB93-0AE8F90EEA26}" destId="{D60D6387-3640-4CDB-9A62-64BB6EA89329}" srcOrd="0" destOrd="0" presId="urn:microsoft.com/office/officeart/2005/8/layout/hierarchy6"/>
    <dgm:cxn modelId="{98E21794-15AD-40CB-B502-7EA3047FC552}" type="presOf" srcId="{818EBCB6-FEFB-4C3F-8748-14543461BEC6}" destId="{F631F177-5C1A-47DA-92F9-6D2D40E8918D}" srcOrd="0" destOrd="0" presId="urn:microsoft.com/office/officeart/2005/8/layout/hierarchy6"/>
    <dgm:cxn modelId="{0D8E6D95-848C-4739-A5C9-38436EBFDCFA}" srcId="{24AA2E95-7290-49B8-95AA-A64F032BF745}" destId="{F47BD6DC-F7A0-4729-9593-E2E216F3859F}" srcOrd="2" destOrd="0" parTransId="{EF98FB73-16B5-4330-91C2-1952558AEBB3}" sibTransId="{6DFB2F32-B964-48CC-AE29-9950A5789117}"/>
    <dgm:cxn modelId="{9F652AB0-0E6F-4D9B-AC53-FF9EDAADDB07}" type="presOf" srcId="{A9B658EF-D415-4FEC-B03C-099ABB7CE498}" destId="{BBFD4A45-6F63-4E12-A9DD-A301A85910B2}" srcOrd="0" destOrd="0" presId="urn:microsoft.com/office/officeart/2005/8/layout/hierarchy6"/>
    <dgm:cxn modelId="{A9DEB1B2-286F-4D6D-810E-48406D897F32}" type="presOf" srcId="{A9B658EF-D415-4FEC-B03C-099ABB7CE498}" destId="{9B312D69-CCB5-4311-852C-DB9DBCD4B848}" srcOrd="1" destOrd="0" presId="urn:microsoft.com/office/officeart/2005/8/layout/hierarchy6"/>
    <dgm:cxn modelId="{EB5AAFC1-30BB-4E9C-84CE-D8F4E6FDED56}" type="presOf" srcId="{407CBF16-88AD-434D-B466-4B5F993C0847}" destId="{EB0E6B52-7369-4A51-A6B4-91DFDBDE9A88}" srcOrd="0" destOrd="0" presId="urn:microsoft.com/office/officeart/2005/8/layout/hierarchy6"/>
    <dgm:cxn modelId="{720D19C6-0583-4E04-B43D-9289A7588BA6}" type="presOf" srcId="{6F234FA5-8D21-49EC-B010-12BC31ABB6B7}" destId="{BCE69D4A-B1AC-4CBA-8DA4-69EBCD20C285}" srcOrd="0" destOrd="0" presId="urn:microsoft.com/office/officeart/2005/8/layout/hierarchy6"/>
    <dgm:cxn modelId="{7F0C37C7-DEB0-4691-9EE5-89904C2C6DA1}" type="presOf" srcId="{85B68DFA-EFB6-4519-A0C3-E2070978B10C}" destId="{090764BD-FF48-493E-A1FE-1567204B4828}" srcOrd="0" destOrd="0" presId="urn:microsoft.com/office/officeart/2005/8/layout/hierarchy6"/>
    <dgm:cxn modelId="{0CC4B0CC-1870-43A4-9980-FDF949D05686}" srcId="{24AA2E95-7290-49B8-95AA-A64F032BF745}" destId="{A9B658EF-D415-4FEC-B03C-099ABB7CE498}" srcOrd="1" destOrd="0" parTransId="{F1135866-0BAD-4026-ACB4-60B66D5B474C}" sibTransId="{7032C5F4-5922-45E2-B833-C9D2647B3A99}"/>
    <dgm:cxn modelId="{8C07C8CE-2E4F-450E-AD58-BCF6E75E2FC1}" type="presOf" srcId="{F47BD6DC-F7A0-4729-9593-E2E216F3859F}" destId="{FD79D587-E5C9-4480-8466-9E1063ECB01C}" srcOrd="0" destOrd="0" presId="urn:microsoft.com/office/officeart/2005/8/layout/hierarchy6"/>
    <dgm:cxn modelId="{DA4271D4-2B36-4C66-80D5-22D4F242D16B}" type="presOf" srcId="{50DA99D4-CA6D-421D-ABBF-089125B352A7}" destId="{F3514484-0327-4166-8994-D2CDBF818DF8}" srcOrd="0" destOrd="0" presId="urn:microsoft.com/office/officeart/2005/8/layout/hierarchy6"/>
    <dgm:cxn modelId="{624A4CF0-A606-4A5D-8AB5-65C318AC7CF5}" srcId="{133DA03A-138C-4F6F-9296-49D74F00D08C}" destId="{D1025C42-A1FB-41D4-9BA5-079611F9AD81}" srcOrd="0" destOrd="0" parTransId="{6F234FA5-8D21-49EC-B010-12BC31ABB6B7}" sibTransId="{6F52433C-0961-4F7B-8F2C-413556290D3A}"/>
    <dgm:cxn modelId="{7A47A2F6-E040-450A-BE91-ED3202B4A74D}" srcId="{4ABA90D9-27FD-4590-B1AA-87603D9346AB}" destId="{818EBCB6-FEFB-4C3F-8748-14543461BEC6}" srcOrd="0" destOrd="0" parTransId="{8A7B52E6-6AFB-49F4-BB93-0AE8F90EEA26}" sibTransId="{B6D94B00-0903-4EA5-9F44-7638F6CE9B0A}"/>
    <dgm:cxn modelId="{81E64455-F69E-4E70-A7F0-7CDC7063CF84}" type="presParOf" srcId="{EF64AB1E-7929-4726-88E0-61C8EA31F6A0}" destId="{6F012287-8E97-4221-A85A-B9073B64CB23}" srcOrd="0" destOrd="0" presId="urn:microsoft.com/office/officeart/2005/8/layout/hierarchy6"/>
    <dgm:cxn modelId="{5BCA36B9-51B4-4540-8718-DEE6E160110F}" type="presParOf" srcId="{6F012287-8E97-4221-A85A-B9073B64CB23}" destId="{F018BA63-4742-4812-828F-C4D778FC726C}" srcOrd="0" destOrd="0" presId="urn:microsoft.com/office/officeart/2005/8/layout/hierarchy6"/>
    <dgm:cxn modelId="{02279E99-5599-480C-9AC4-BF25E6725580}" type="presParOf" srcId="{6F012287-8E97-4221-A85A-B9073B64CB23}" destId="{D10B1878-796B-4788-AA3D-A341E7A10619}" srcOrd="1" destOrd="0" presId="urn:microsoft.com/office/officeart/2005/8/layout/hierarchy6"/>
    <dgm:cxn modelId="{B962A0DA-1923-4497-A122-EF5B38F630C2}" type="presParOf" srcId="{D10B1878-796B-4788-AA3D-A341E7A10619}" destId="{4B86E577-8824-4F49-BDE0-055D7F4480CE}" srcOrd="0" destOrd="0" presId="urn:microsoft.com/office/officeart/2005/8/layout/hierarchy6"/>
    <dgm:cxn modelId="{FFF3D996-4E0B-4FF9-8A54-5369004FF53F}" type="presParOf" srcId="{4B86E577-8824-4F49-BDE0-055D7F4480CE}" destId="{7EB734CA-EC4C-4E7B-8350-A2C05E36050E}" srcOrd="0" destOrd="0" presId="urn:microsoft.com/office/officeart/2005/8/layout/hierarchy6"/>
    <dgm:cxn modelId="{5A94CA33-2990-4BAE-B94D-1FF81787CADD}" type="presParOf" srcId="{4B86E577-8824-4F49-BDE0-055D7F4480CE}" destId="{825342DE-FE76-45FB-9979-D6A79F21DB44}" srcOrd="1" destOrd="0" presId="urn:microsoft.com/office/officeart/2005/8/layout/hierarchy6"/>
    <dgm:cxn modelId="{E4C18753-5573-4110-9B43-F245E4749098}" type="presParOf" srcId="{825342DE-FE76-45FB-9979-D6A79F21DB44}" destId="{407548FC-6669-4AC6-BCD0-DFFEA87A8B78}" srcOrd="0" destOrd="0" presId="urn:microsoft.com/office/officeart/2005/8/layout/hierarchy6"/>
    <dgm:cxn modelId="{81E78A12-EB2E-44AD-8427-63931485FDEF}" type="presParOf" srcId="{825342DE-FE76-45FB-9979-D6A79F21DB44}" destId="{36580D4D-BDEA-4143-9CB2-1D02A90470D8}" srcOrd="1" destOrd="0" presId="urn:microsoft.com/office/officeart/2005/8/layout/hierarchy6"/>
    <dgm:cxn modelId="{AC61C6EE-7C98-4F34-9F5C-977B04481E0B}" type="presParOf" srcId="{36580D4D-BDEA-4143-9CB2-1D02A90470D8}" destId="{560D35FD-99FA-49C2-8204-E3F0B45783AF}" srcOrd="0" destOrd="0" presId="urn:microsoft.com/office/officeart/2005/8/layout/hierarchy6"/>
    <dgm:cxn modelId="{8BE54C9A-D1CF-4CBA-8316-94969CC0C9C4}" type="presParOf" srcId="{36580D4D-BDEA-4143-9CB2-1D02A90470D8}" destId="{DF4DC727-B481-4BD3-8BD7-EB803042DDBD}" srcOrd="1" destOrd="0" presId="urn:microsoft.com/office/officeart/2005/8/layout/hierarchy6"/>
    <dgm:cxn modelId="{40D5179E-F948-43E2-AAF0-24ED5FE4641C}" type="presParOf" srcId="{DF4DC727-B481-4BD3-8BD7-EB803042DDBD}" destId="{BCE69D4A-B1AC-4CBA-8DA4-69EBCD20C285}" srcOrd="0" destOrd="0" presId="urn:microsoft.com/office/officeart/2005/8/layout/hierarchy6"/>
    <dgm:cxn modelId="{EB634009-8B24-488A-A3BF-750A3D4B28A2}" type="presParOf" srcId="{DF4DC727-B481-4BD3-8BD7-EB803042DDBD}" destId="{BF55CD4A-F98C-48EE-816C-0F419D357D91}" srcOrd="1" destOrd="0" presId="urn:microsoft.com/office/officeart/2005/8/layout/hierarchy6"/>
    <dgm:cxn modelId="{A12C676A-828E-485A-BFF3-8612FD1A0C0D}" type="presParOf" srcId="{BF55CD4A-F98C-48EE-816C-0F419D357D91}" destId="{F5503259-F4E1-4CE7-8C21-F018D206D5A6}" srcOrd="0" destOrd="0" presId="urn:microsoft.com/office/officeart/2005/8/layout/hierarchy6"/>
    <dgm:cxn modelId="{A5BB1C27-BDD2-4504-8778-2E52A959BB07}" type="presParOf" srcId="{BF55CD4A-F98C-48EE-816C-0F419D357D91}" destId="{D30CD3C0-A41E-4273-ACFD-EB93AFCF206C}" srcOrd="1" destOrd="0" presId="urn:microsoft.com/office/officeart/2005/8/layout/hierarchy6"/>
    <dgm:cxn modelId="{C9AA948A-6474-4951-A618-8EBE56481A46}" type="presParOf" srcId="{825342DE-FE76-45FB-9979-D6A79F21DB44}" destId="{55B34ED2-691E-4E11-8449-8EDCE42B82EE}" srcOrd="2" destOrd="0" presId="urn:microsoft.com/office/officeart/2005/8/layout/hierarchy6"/>
    <dgm:cxn modelId="{66054944-1DB4-49E9-9939-0E65EF8A61E4}" type="presParOf" srcId="{825342DE-FE76-45FB-9979-D6A79F21DB44}" destId="{FA7A1B96-2FA2-46E9-B6B4-C58DD7844845}" srcOrd="3" destOrd="0" presId="urn:microsoft.com/office/officeart/2005/8/layout/hierarchy6"/>
    <dgm:cxn modelId="{5F9ACB8C-C649-4526-8BC9-6DB5C46D7939}" type="presParOf" srcId="{FA7A1B96-2FA2-46E9-B6B4-C58DD7844845}" destId="{A8C831E1-B636-420C-BFA9-2E3FA7C3C015}" srcOrd="0" destOrd="0" presId="urn:microsoft.com/office/officeart/2005/8/layout/hierarchy6"/>
    <dgm:cxn modelId="{A69CD1E3-523F-4B40-90EF-CF4AE04C4629}" type="presParOf" srcId="{FA7A1B96-2FA2-46E9-B6B4-C58DD7844845}" destId="{43F350E1-356B-44FB-AB74-65621F2D0053}" srcOrd="1" destOrd="0" presId="urn:microsoft.com/office/officeart/2005/8/layout/hierarchy6"/>
    <dgm:cxn modelId="{AB51D926-F3A2-4011-BD7B-581FBB2E4613}" type="presParOf" srcId="{43F350E1-356B-44FB-AB74-65621F2D0053}" destId="{AD4CC18E-22B9-4A63-8261-37C7D6EECFED}" srcOrd="0" destOrd="0" presId="urn:microsoft.com/office/officeart/2005/8/layout/hierarchy6"/>
    <dgm:cxn modelId="{1B481850-6446-467B-8AA5-46B114120C01}" type="presParOf" srcId="{43F350E1-356B-44FB-AB74-65621F2D0053}" destId="{9D1C1202-5AD0-4103-9A6D-3DD430BC5C96}" srcOrd="1" destOrd="0" presId="urn:microsoft.com/office/officeart/2005/8/layout/hierarchy6"/>
    <dgm:cxn modelId="{3FE84E04-69A8-433F-9216-2DDFAAC53835}" type="presParOf" srcId="{9D1C1202-5AD0-4103-9A6D-3DD430BC5C96}" destId="{8D8A1686-7059-4334-81FD-9F7B53FCE3A2}" srcOrd="0" destOrd="0" presId="urn:microsoft.com/office/officeart/2005/8/layout/hierarchy6"/>
    <dgm:cxn modelId="{4C62A4DF-7054-4CF0-8425-4C615D7B4B61}" type="presParOf" srcId="{9D1C1202-5AD0-4103-9A6D-3DD430BC5C96}" destId="{CFBA3047-B1DA-406A-A81E-516166D26236}" srcOrd="1" destOrd="0" presId="urn:microsoft.com/office/officeart/2005/8/layout/hierarchy6"/>
    <dgm:cxn modelId="{6ADD5776-C3B3-4F6F-9CF4-1232C28CEF06}" type="presParOf" srcId="{825342DE-FE76-45FB-9979-D6A79F21DB44}" destId="{5F6BCE0D-5328-4421-95CD-A4507A10F7DA}" srcOrd="4" destOrd="0" presId="urn:microsoft.com/office/officeart/2005/8/layout/hierarchy6"/>
    <dgm:cxn modelId="{41FB8953-C1F0-4842-9033-9A9EE18364BF}" type="presParOf" srcId="{825342DE-FE76-45FB-9979-D6A79F21DB44}" destId="{30C3CCEA-2514-4BCF-A73A-8637AB05C6C6}" srcOrd="5" destOrd="0" presId="urn:microsoft.com/office/officeart/2005/8/layout/hierarchy6"/>
    <dgm:cxn modelId="{3AC59673-F95D-4A37-8C77-61814D611BAA}" type="presParOf" srcId="{30C3CCEA-2514-4BCF-A73A-8637AB05C6C6}" destId="{5C831987-AFE8-4BCD-B676-2D0D0ECF91B7}" srcOrd="0" destOrd="0" presId="urn:microsoft.com/office/officeart/2005/8/layout/hierarchy6"/>
    <dgm:cxn modelId="{36A03F64-ED59-4445-A152-6D3C3AC23E90}" type="presParOf" srcId="{30C3CCEA-2514-4BCF-A73A-8637AB05C6C6}" destId="{A92D833A-3FDC-400F-9595-47E73B3BD857}" srcOrd="1" destOrd="0" presId="urn:microsoft.com/office/officeart/2005/8/layout/hierarchy6"/>
    <dgm:cxn modelId="{9AFB421D-130D-4B5A-A408-A5C0F9DA7CF5}" type="presParOf" srcId="{A92D833A-3FDC-400F-9595-47E73B3BD857}" destId="{D60D6387-3640-4CDB-9A62-64BB6EA89329}" srcOrd="0" destOrd="0" presId="urn:microsoft.com/office/officeart/2005/8/layout/hierarchy6"/>
    <dgm:cxn modelId="{3C0BA46D-622D-46F1-BA25-09D6313716BA}" type="presParOf" srcId="{A92D833A-3FDC-400F-9595-47E73B3BD857}" destId="{E00C8CA5-9FFD-457B-88C2-59D55000F9D9}" srcOrd="1" destOrd="0" presId="urn:microsoft.com/office/officeart/2005/8/layout/hierarchy6"/>
    <dgm:cxn modelId="{C6AEA811-0E7A-4F3B-8AA4-F5D9B6CC3E88}" type="presParOf" srcId="{E00C8CA5-9FFD-457B-88C2-59D55000F9D9}" destId="{F631F177-5C1A-47DA-92F9-6D2D40E8918D}" srcOrd="0" destOrd="0" presId="urn:microsoft.com/office/officeart/2005/8/layout/hierarchy6"/>
    <dgm:cxn modelId="{4F2B5345-5497-4FB4-AE46-AD73E01351DA}" type="presParOf" srcId="{E00C8CA5-9FFD-457B-88C2-59D55000F9D9}" destId="{E602BCCE-44E1-427C-9D44-429EF1D398C0}" srcOrd="1" destOrd="0" presId="urn:microsoft.com/office/officeart/2005/8/layout/hierarchy6"/>
    <dgm:cxn modelId="{BC114531-3DF9-4746-B550-5CCE1522E140}" type="presParOf" srcId="{825342DE-FE76-45FB-9979-D6A79F21DB44}" destId="{F3514484-0327-4166-8994-D2CDBF818DF8}" srcOrd="6" destOrd="0" presId="urn:microsoft.com/office/officeart/2005/8/layout/hierarchy6"/>
    <dgm:cxn modelId="{50A6BEF4-7C90-46A7-9553-03D4EC36385B}" type="presParOf" srcId="{825342DE-FE76-45FB-9979-D6A79F21DB44}" destId="{D3065330-2FCF-42A3-92A2-FA670B7055DD}" srcOrd="7" destOrd="0" presId="urn:microsoft.com/office/officeart/2005/8/layout/hierarchy6"/>
    <dgm:cxn modelId="{94B0F2D4-AD41-4A51-B618-1AED227D620B}" type="presParOf" srcId="{D3065330-2FCF-42A3-92A2-FA670B7055DD}" destId="{EB0E6B52-7369-4A51-A6B4-91DFDBDE9A88}" srcOrd="0" destOrd="0" presId="urn:microsoft.com/office/officeart/2005/8/layout/hierarchy6"/>
    <dgm:cxn modelId="{26ECA64D-8C52-4247-8EB3-F1251F4A1846}" type="presParOf" srcId="{D3065330-2FCF-42A3-92A2-FA670B7055DD}" destId="{D635C878-0C34-4D35-995B-CE7BB21EFB8C}" srcOrd="1" destOrd="0" presId="urn:microsoft.com/office/officeart/2005/8/layout/hierarchy6"/>
    <dgm:cxn modelId="{9653A2B5-D6B0-4011-9CCE-94F885980896}" type="presParOf" srcId="{D635C878-0C34-4D35-995B-CE7BB21EFB8C}" destId="{B7973382-BB12-4E7C-9E28-7D4A6091AC75}" srcOrd="0" destOrd="0" presId="urn:microsoft.com/office/officeart/2005/8/layout/hierarchy6"/>
    <dgm:cxn modelId="{73E43D1C-68C2-45A7-8A69-4D531DF32F48}" type="presParOf" srcId="{D635C878-0C34-4D35-995B-CE7BB21EFB8C}" destId="{07BE5389-B112-407B-BB8B-D1800A56ACCA}" srcOrd="1" destOrd="0" presId="urn:microsoft.com/office/officeart/2005/8/layout/hierarchy6"/>
    <dgm:cxn modelId="{2B71C240-9AB6-4E71-95CD-9908D30A207E}" type="presParOf" srcId="{07BE5389-B112-407B-BB8B-D1800A56ACCA}" destId="{090764BD-FF48-493E-A1FE-1567204B4828}" srcOrd="0" destOrd="0" presId="urn:microsoft.com/office/officeart/2005/8/layout/hierarchy6"/>
    <dgm:cxn modelId="{BF7D45ED-7E10-4D8C-BA75-F0B65493996A}" type="presParOf" srcId="{07BE5389-B112-407B-BB8B-D1800A56ACCA}" destId="{3B418F6C-B6C1-4D83-A283-1F0E0752E590}" srcOrd="1" destOrd="0" presId="urn:microsoft.com/office/officeart/2005/8/layout/hierarchy6"/>
    <dgm:cxn modelId="{49770DAA-B693-470D-8879-658BA2A1F5C5}" type="presParOf" srcId="{EF64AB1E-7929-4726-88E0-61C8EA31F6A0}" destId="{510C0A11-F40F-476F-B6DD-7084516E4A91}" srcOrd="1" destOrd="0" presId="urn:microsoft.com/office/officeart/2005/8/layout/hierarchy6"/>
    <dgm:cxn modelId="{F32FA30E-9EF5-4D98-A648-2ECFD9A9C902}" type="presParOf" srcId="{510C0A11-F40F-476F-B6DD-7084516E4A91}" destId="{1E707C4F-B06B-4F27-8F22-D7E3E4AF3D99}" srcOrd="0" destOrd="0" presId="urn:microsoft.com/office/officeart/2005/8/layout/hierarchy6"/>
    <dgm:cxn modelId="{F5B9AC57-872D-4E68-98BF-528414924E1F}" type="presParOf" srcId="{1E707C4F-B06B-4F27-8F22-D7E3E4AF3D99}" destId="{BBFD4A45-6F63-4E12-A9DD-A301A85910B2}" srcOrd="0" destOrd="0" presId="urn:microsoft.com/office/officeart/2005/8/layout/hierarchy6"/>
    <dgm:cxn modelId="{8C447E71-6506-4383-9B34-9F06399C2DD4}" type="presParOf" srcId="{1E707C4F-B06B-4F27-8F22-D7E3E4AF3D99}" destId="{9B312D69-CCB5-4311-852C-DB9DBCD4B848}" srcOrd="1" destOrd="0" presId="urn:microsoft.com/office/officeart/2005/8/layout/hierarchy6"/>
    <dgm:cxn modelId="{D646C693-6FB7-4048-9BF7-35BFAD761E7C}" type="presParOf" srcId="{510C0A11-F40F-476F-B6DD-7084516E4A91}" destId="{09D11DD1-6879-49EA-8763-C34395D4963C}" srcOrd="1" destOrd="0" presId="urn:microsoft.com/office/officeart/2005/8/layout/hierarchy6"/>
    <dgm:cxn modelId="{5EC68107-44C1-42B1-8D4D-1024FB09EA93}" type="presParOf" srcId="{09D11DD1-6879-49EA-8763-C34395D4963C}" destId="{F4251247-1E22-490F-A978-D6314CA7F008}" srcOrd="0" destOrd="0" presId="urn:microsoft.com/office/officeart/2005/8/layout/hierarchy6"/>
    <dgm:cxn modelId="{D538D723-ACCE-497A-A2CB-0B63B14B12CD}" type="presParOf" srcId="{510C0A11-F40F-476F-B6DD-7084516E4A91}" destId="{B339FA1A-10D0-4AA5-A76A-617FEAB6878C}" srcOrd="2" destOrd="0" presId="urn:microsoft.com/office/officeart/2005/8/layout/hierarchy6"/>
    <dgm:cxn modelId="{D077B69A-A455-4E52-9C8B-86D2D9985D64}" type="presParOf" srcId="{B339FA1A-10D0-4AA5-A76A-617FEAB6878C}" destId="{FD79D587-E5C9-4480-8466-9E1063ECB01C}" srcOrd="0" destOrd="0" presId="urn:microsoft.com/office/officeart/2005/8/layout/hierarchy6"/>
    <dgm:cxn modelId="{2BA5AB82-E2AA-42BF-9930-55E73A2C565B}" type="presParOf" srcId="{B339FA1A-10D0-4AA5-A76A-617FEAB6878C}" destId="{56803BB3-F867-43EC-8AC4-ABFA7A94C9C0}" srcOrd="1" destOrd="0" presId="urn:microsoft.com/office/officeart/2005/8/layout/hierarchy6"/>
    <dgm:cxn modelId="{7572B32B-E556-4A0C-B4FC-37E12178005B}" type="presParOf" srcId="{510C0A11-F40F-476F-B6DD-7084516E4A91}" destId="{9A6F4989-6D5E-4760-884B-7C702C5C42D2}" srcOrd="3" destOrd="0" presId="urn:microsoft.com/office/officeart/2005/8/layout/hierarchy6"/>
    <dgm:cxn modelId="{47E6EB1B-4592-45A7-BA03-399A0F5EF4EF}" type="presParOf" srcId="{9A6F4989-6D5E-4760-884B-7C702C5C42D2}" destId="{B1E70D4F-5308-4CD9-8107-2EB0E7AFB6FD}" srcOrd="0" destOrd="0" presId="urn:microsoft.com/office/officeart/2005/8/layout/hierarchy6"/>
    <dgm:cxn modelId="{CDE0B147-512D-4B12-8C24-DC67864C30C8}" type="presParOf" srcId="{510C0A11-F40F-476F-B6DD-7084516E4A91}" destId="{54FFBE7E-F7E3-440E-8749-632894CE13FC}" srcOrd="4" destOrd="0" presId="urn:microsoft.com/office/officeart/2005/8/layout/hierarchy6"/>
    <dgm:cxn modelId="{3D0DF5DF-319D-4BEC-8B76-92E6E8416CA7}" type="presParOf" srcId="{54FFBE7E-F7E3-440E-8749-632894CE13FC}" destId="{31F806C1-A760-4D36-B6F9-5217A5F18F96}" srcOrd="0" destOrd="0" presId="urn:microsoft.com/office/officeart/2005/8/layout/hierarchy6"/>
    <dgm:cxn modelId="{9FA3A870-8700-4CE3-8993-6BA419349429}" type="presParOf" srcId="{54FFBE7E-F7E3-440E-8749-632894CE13FC}" destId="{8E311814-3E1F-44A1-9F82-B5EB9132C3D5}"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806C1-A760-4D36-B6F9-5217A5F18F96}">
      <dsp:nvSpPr>
        <dsp:cNvPr id="0" name=""/>
        <dsp:cNvSpPr/>
      </dsp:nvSpPr>
      <dsp:spPr>
        <a:xfrm>
          <a:off x="0" y="3657597"/>
          <a:ext cx="10893887" cy="21125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dirty="0"/>
            <a:t>Evidence type </a:t>
          </a:r>
          <a:r>
            <a:rPr lang="en-GB" sz="2700" b="1" kern="1200" dirty="0"/>
            <a:t>examples</a:t>
          </a:r>
        </a:p>
      </dsp:txBody>
      <dsp:txXfrm>
        <a:off x="0" y="3657597"/>
        <a:ext cx="3268166" cy="2112541"/>
      </dsp:txXfrm>
    </dsp:sp>
    <dsp:sp modelId="{FD79D587-E5C9-4480-8466-9E1063ECB01C}">
      <dsp:nvSpPr>
        <dsp:cNvPr id="0" name=""/>
        <dsp:cNvSpPr/>
      </dsp:nvSpPr>
      <dsp:spPr>
        <a:xfrm>
          <a:off x="0" y="2123866"/>
          <a:ext cx="10893887" cy="12085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dirty="0"/>
            <a:t>Required evidence category</a:t>
          </a:r>
        </a:p>
      </dsp:txBody>
      <dsp:txXfrm>
        <a:off x="0" y="2123866"/>
        <a:ext cx="3268166" cy="1208540"/>
      </dsp:txXfrm>
    </dsp:sp>
    <dsp:sp modelId="{BBFD4A45-6F63-4E12-A9DD-A301A85910B2}">
      <dsp:nvSpPr>
        <dsp:cNvPr id="0" name=""/>
        <dsp:cNvSpPr/>
      </dsp:nvSpPr>
      <dsp:spPr>
        <a:xfrm>
          <a:off x="0" y="713902"/>
          <a:ext cx="10893887" cy="12085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GB" sz="2700" kern="1200" dirty="0"/>
            <a:t>Quality statement</a:t>
          </a:r>
        </a:p>
      </dsp:txBody>
      <dsp:txXfrm>
        <a:off x="0" y="713902"/>
        <a:ext cx="3268166" cy="1208540"/>
      </dsp:txXfrm>
    </dsp:sp>
    <dsp:sp modelId="{7EB734CA-EC4C-4E7B-8350-A2C05E36050E}">
      <dsp:nvSpPr>
        <dsp:cNvPr id="0" name=""/>
        <dsp:cNvSpPr/>
      </dsp:nvSpPr>
      <dsp:spPr>
        <a:xfrm>
          <a:off x="3336344" y="814614"/>
          <a:ext cx="7271486" cy="10071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Infection prevention and control: </a:t>
          </a:r>
          <a:r>
            <a:rPr lang="en-US" sz="1800" kern="1200" dirty="0">
              <a:solidFill>
                <a:schemeClr val="bg1"/>
              </a:solidFill>
            </a:rPr>
            <a:t>We assess and manage the risk of infection. We detect and control the risk of it spreading and share any concerns with appropriate agencies promptly.</a:t>
          </a:r>
          <a:endParaRPr lang="en-GB" sz="1800" kern="1200" dirty="0">
            <a:solidFill>
              <a:schemeClr val="bg1"/>
            </a:solidFill>
          </a:endParaRPr>
        </a:p>
      </dsp:txBody>
      <dsp:txXfrm>
        <a:off x="3365841" y="844111"/>
        <a:ext cx="7212492" cy="948123"/>
      </dsp:txXfrm>
    </dsp:sp>
    <dsp:sp modelId="{407548FC-6669-4AC6-BCD0-DFFEA87A8B78}">
      <dsp:nvSpPr>
        <dsp:cNvPr id="0" name=""/>
        <dsp:cNvSpPr/>
      </dsp:nvSpPr>
      <dsp:spPr>
        <a:xfrm>
          <a:off x="4026269" y="1821731"/>
          <a:ext cx="2945817" cy="402846"/>
        </a:xfrm>
        <a:custGeom>
          <a:avLst/>
          <a:gdLst/>
          <a:ahLst/>
          <a:cxnLst/>
          <a:rect l="0" t="0" r="0" b="0"/>
          <a:pathLst>
            <a:path>
              <a:moveTo>
                <a:pt x="2945817" y="0"/>
              </a:moveTo>
              <a:lnTo>
                <a:pt x="2945817" y="201423"/>
              </a:lnTo>
              <a:lnTo>
                <a:pt x="0" y="201423"/>
              </a:lnTo>
              <a:lnTo>
                <a:pt x="0" y="402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0D35FD-99FA-49C2-8204-E3F0B45783AF}">
      <dsp:nvSpPr>
        <dsp:cNvPr id="0" name=""/>
        <dsp:cNvSpPr/>
      </dsp:nvSpPr>
      <dsp:spPr>
        <a:xfrm>
          <a:off x="3270932" y="2224578"/>
          <a:ext cx="1510675" cy="10071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People’s experiences</a:t>
          </a:r>
        </a:p>
      </dsp:txBody>
      <dsp:txXfrm>
        <a:off x="3300429" y="2254075"/>
        <a:ext cx="1451681" cy="948123"/>
      </dsp:txXfrm>
    </dsp:sp>
    <dsp:sp modelId="{BCE69D4A-B1AC-4CBA-8DA4-69EBCD20C285}">
      <dsp:nvSpPr>
        <dsp:cNvPr id="0" name=""/>
        <dsp:cNvSpPr/>
      </dsp:nvSpPr>
      <dsp:spPr>
        <a:xfrm>
          <a:off x="3980549" y="3231695"/>
          <a:ext cx="91440" cy="551034"/>
        </a:xfrm>
        <a:custGeom>
          <a:avLst/>
          <a:gdLst/>
          <a:ahLst/>
          <a:cxnLst/>
          <a:rect l="0" t="0" r="0" b="0"/>
          <a:pathLst>
            <a:path>
              <a:moveTo>
                <a:pt x="45720" y="0"/>
              </a:moveTo>
              <a:lnTo>
                <a:pt x="45720" y="5510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503259-F4E1-4CE7-8C21-F018D206D5A6}">
      <dsp:nvSpPr>
        <dsp:cNvPr id="0" name=""/>
        <dsp:cNvSpPr/>
      </dsp:nvSpPr>
      <dsp:spPr>
        <a:xfrm>
          <a:off x="3270932" y="3782729"/>
          <a:ext cx="1510675" cy="15444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Feedback from people collected by CQC, provider, local community groups and other stakeholders</a:t>
          </a:r>
        </a:p>
        <a:p>
          <a:pPr marL="0" lvl="0" indent="0" algn="ctr" defTabSz="577850">
            <a:lnSpc>
              <a:spcPct val="90000"/>
            </a:lnSpc>
            <a:spcBef>
              <a:spcPct val="0"/>
            </a:spcBef>
            <a:spcAft>
              <a:spcPct val="35000"/>
            </a:spcAft>
            <a:buNone/>
          </a:pPr>
          <a:r>
            <a:rPr lang="en-GB" sz="1300" kern="1200" dirty="0"/>
            <a:t>Give feedback on care</a:t>
          </a:r>
        </a:p>
      </dsp:txBody>
      <dsp:txXfrm>
        <a:off x="3315178" y="3826975"/>
        <a:ext cx="1422183" cy="1455972"/>
      </dsp:txXfrm>
    </dsp:sp>
    <dsp:sp modelId="{55B34ED2-691E-4E11-8449-8EDCE42B82EE}">
      <dsp:nvSpPr>
        <dsp:cNvPr id="0" name=""/>
        <dsp:cNvSpPr/>
      </dsp:nvSpPr>
      <dsp:spPr>
        <a:xfrm>
          <a:off x="5990148" y="1821731"/>
          <a:ext cx="981939" cy="402846"/>
        </a:xfrm>
        <a:custGeom>
          <a:avLst/>
          <a:gdLst/>
          <a:ahLst/>
          <a:cxnLst/>
          <a:rect l="0" t="0" r="0" b="0"/>
          <a:pathLst>
            <a:path>
              <a:moveTo>
                <a:pt x="981939" y="0"/>
              </a:moveTo>
              <a:lnTo>
                <a:pt x="981939" y="201423"/>
              </a:lnTo>
              <a:lnTo>
                <a:pt x="0" y="201423"/>
              </a:lnTo>
              <a:lnTo>
                <a:pt x="0" y="402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C831E1-B636-420C-BFA9-2E3FA7C3C015}">
      <dsp:nvSpPr>
        <dsp:cNvPr id="0" name=""/>
        <dsp:cNvSpPr/>
      </dsp:nvSpPr>
      <dsp:spPr>
        <a:xfrm>
          <a:off x="5234810" y="2224578"/>
          <a:ext cx="1510675" cy="10071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Feedback from staff and leaders</a:t>
          </a:r>
        </a:p>
      </dsp:txBody>
      <dsp:txXfrm>
        <a:off x="5264307" y="2254075"/>
        <a:ext cx="1451681" cy="948123"/>
      </dsp:txXfrm>
    </dsp:sp>
    <dsp:sp modelId="{AD4CC18E-22B9-4A63-8261-37C7D6EECFED}">
      <dsp:nvSpPr>
        <dsp:cNvPr id="0" name=""/>
        <dsp:cNvSpPr/>
      </dsp:nvSpPr>
      <dsp:spPr>
        <a:xfrm>
          <a:off x="5944413" y="3231695"/>
          <a:ext cx="91440" cy="551034"/>
        </a:xfrm>
        <a:custGeom>
          <a:avLst/>
          <a:gdLst/>
          <a:ahLst/>
          <a:cxnLst/>
          <a:rect l="0" t="0" r="0" b="0"/>
          <a:pathLst>
            <a:path>
              <a:moveTo>
                <a:pt x="45735" y="0"/>
              </a:moveTo>
              <a:lnTo>
                <a:pt x="45735" y="275517"/>
              </a:lnTo>
              <a:lnTo>
                <a:pt x="45720" y="275517"/>
              </a:lnTo>
              <a:lnTo>
                <a:pt x="45720" y="5510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8A1686-7059-4334-81FD-9F7B53FCE3A2}">
      <dsp:nvSpPr>
        <dsp:cNvPr id="0" name=""/>
        <dsp:cNvSpPr/>
      </dsp:nvSpPr>
      <dsp:spPr>
        <a:xfrm>
          <a:off x="5234795" y="3782729"/>
          <a:ext cx="1510675" cy="15444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Feedback from staff collected by CQC and provider</a:t>
          </a:r>
          <a:br>
            <a:rPr lang="en-GB" sz="1300" kern="1200" dirty="0"/>
          </a:br>
          <a:br>
            <a:rPr lang="en-GB" sz="1300" kern="1200" dirty="0"/>
          </a:br>
          <a:r>
            <a:rPr lang="en-GB" sz="1300" kern="1200" dirty="0"/>
            <a:t>Whistleblowing</a:t>
          </a:r>
          <a:br>
            <a:rPr lang="en-GB" sz="1300" kern="1200" dirty="0"/>
          </a:br>
          <a:br>
            <a:rPr lang="en-GB" sz="1300" kern="1200" dirty="0"/>
          </a:br>
          <a:r>
            <a:rPr lang="en-GB" sz="1300" kern="1200" dirty="0"/>
            <a:t>Feedback from leaders</a:t>
          </a:r>
        </a:p>
      </dsp:txBody>
      <dsp:txXfrm>
        <a:off x="5279041" y="3826975"/>
        <a:ext cx="1422183" cy="1455972"/>
      </dsp:txXfrm>
    </dsp:sp>
    <dsp:sp modelId="{5F6BCE0D-5328-4421-95CD-A4507A10F7DA}">
      <dsp:nvSpPr>
        <dsp:cNvPr id="0" name=""/>
        <dsp:cNvSpPr/>
      </dsp:nvSpPr>
      <dsp:spPr>
        <a:xfrm>
          <a:off x="6972087" y="1821731"/>
          <a:ext cx="981939" cy="402846"/>
        </a:xfrm>
        <a:custGeom>
          <a:avLst/>
          <a:gdLst/>
          <a:ahLst/>
          <a:cxnLst/>
          <a:rect l="0" t="0" r="0" b="0"/>
          <a:pathLst>
            <a:path>
              <a:moveTo>
                <a:pt x="0" y="0"/>
              </a:moveTo>
              <a:lnTo>
                <a:pt x="0" y="201423"/>
              </a:lnTo>
              <a:lnTo>
                <a:pt x="981939" y="201423"/>
              </a:lnTo>
              <a:lnTo>
                <a:pt x="981939" y="402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831987-AFE8-4BCD-B676-2D0D0ECF91B7}">
      <dsp:nvSpPr>
        <dsp:cNvPr id="0" name=""/>
        <dsp:cNvSpPr/>
      </dsp:nvSpPr>
      <dsp:spPr>
        <a:xfrm>
          <a:off x="7198689" y="2224578"/>
          <a:ext cx="1510675" cy="10071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Observation</a:t>
          </a:r>
        </a:p>
      </dsp:txBody>
      <dsp:txXfrm>
        <a:off x="7228186" y="2254075"/>
        <a:ext cx="1451681" cy="948123"/>
      </dsp:txXfrm>
    </dsp:sp>
    <dsp:sp modelId="{D60D6387-3640-4CDB-9A62-64BB6EA89329}">
      <dsp:nvSpPr>
        <dsp:cNvPr id="0" name=""/>
        <dsp:cNvSpPr/>
      </dsp:nvSpPr>
      <dsp:spPr>
        <a:xfrm>
          <a:off x="7908291" y="3231695"/>
          <a:ext cx="91440" cy="579525"/>
        </a:xfrm>
        <a:custGeom>
          <a:avLst/>
          <a:gdLst/>
          <a:ahLst/>
          <a:cxnLst/>
          <a:rect l="0" t="0" r="0" b="0"/>
          <a:pathLst>
            <a:path>
              <a:moveTo>
                <a:pt x="45735" y="0"/>
              </a:moveTo>
              <a:lnTo>
                <a:pt x="45735" y="289762"/>
              </a:lnTo>
              <a:lnTo>
                <a:pt x="45720" y="289762"/>
              </a:lnTo>
              <a:lnTo>
                <a:pt x="45720" y="57952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31F177-5C1A-47DA-92F9-6D2D40E8918D}">
      <dsp:nvSpPr>
        <dsp:cNvPr id="0" name=""/>
        <dsp:cNvSpPr/>
      </dsp:nvSpPr>
      <dsp:spPr>
        <a:xfrm>
          <a:off x="7198673" y="3811221"/>
          <a:ext cx="1510675" cy="15003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Staff practice (handwashing, PPE)</a:t>
          </a:r>
          <a:br>
            <a:rPr lang="en-GB" sz="1400" kern="1200" dirty="0"/>
          </a:br>
          <a:br>
            <a:rPr lang="en-GB" sz="1400" kern="1200" dirty="0"/>
          </a:br>
          <a:r>
            <a:rPr lang="en-GB" sz="1400" kern="1200" dirty="0"/>
            <a:t>Environment</a:t>
          </a:r>
          <a:br>
            <a:rPr lang="en-GB" sz="1400" kern="1200" dirty="0"/>
          </a:br>
          <a:br>
            <a:rPr lang="en-GB" sz="1400" kern="1200" dirty="0"/>
          </a:br>
          <a:r>
            <a:rPr lang="en-GB" sz="1400" kern="1200" dirty="0"/>
            <a:t>Equipment</a:t>
          </a:r>
        </a:p>
      </dsp:txBody>
      <dsp:txXfrm>
        <a:off x="7242617" y="3855165"/>
        <a:ext cx="1422787" cy="1412454"/>
      </dsp:txXfrm>
    </dsp:sp>
    <dsp:sp modelId="{F3514484-0327-4166-8994-D2CDBF818DF8}">
      <dsp:nvSpPr>
        <dsp:cNvPr id="0" name=""/>
        <dsp:cNvSpPr/>
      </dsp:nvSpPr>
      <dsp:spPr>
        <a:xfrm>
          <a:off x="6972087" y="1821731"/>
          <a:ext cx="2945817" cy="402846"/>
        </a:xfrm>
        <a:custGeom>
          <a:avLst/>
          <a:gdLst/>
          <a:ahLst/>
          <a:cxnLst/>
          <a:rect l="0" t="0" r="0" b="0"/>
          <a:pathLst>
            <a:path>
              <a:moveTo>
                <a:pt x="0" y="0"/>
              </a:moveTo>
              <a:lnTo>
                <a:pt x="0" y="201423"/>
              </a:lnTo>
              <a:lnTo>
                <a:pt x="2945817" y="201423"/>
              </a:lnTo>
              <a:lnTo>
                <a:pt x="2945817" y="402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0E6B52-7369-4A51-A6B4-91DFDBDE9A88}">
      <dsp:nvSpPr>
        <dsp:cNvPr id="0" name=""/>
        <dsp:cNvSpPr/>
      </dsp:nvSpPr>
      <dsp:spPr>
        <a:xfrm>
          <a:off x="9162567" y="2224578"/>
          <a:ext cx="1510675" cy="10071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1"/>
              </a:solidFill>
            </a:rPr>
            <a:t>Processes</a:t>
          </a:r>
        </a:p>
      </dsp:txBody>
      <dsp:txXfrm>
        <a:off x="9192064" y="2254075"/>
        <a:ext cx="1451681" cy="948123"/>
      </dsp:txXfrm>
    </dsp:sp>
    <dsp:sp modelId="{B7973382-BB12-4E7C-9E28-7D4A6091AC75}">
      <dsp:nvSpPr>
        <dsp:cNvPr id="0" name=""/>
        <dsp:cNvSpPr/>
      </dsp:nvSpPr>
      <dsp:spPr>
        <a:xfrm>
          <a:off x="9872170" y="3231695"/>
          <a:ext cx="91440" cy="607241"/>
        </a:xfrm>
        <a:custGeom>
          <a:avLst/>
          <a:gdLst/>
          <a:ahLst/>
          <a:cxnLst/>
          <a:rect l="0" t="0" r="0" b="0"/>
          <a:pathLst>
            <a:path>
              <a:moveTo>
                <a:pt x="45735" y="0"/>
              </a:moveTo>
              <a:lnTo>
                <a:pt x="45735" y="303620"/>
              </a:lnTo>
              <a:lnTo>
                <a:pt x="45720" y="303620"/>
              </a:lnTo>
              <a:lnTo>
                <a:pt x="45720" y="6072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0764BD-FF48-493E-A1FE-1567204B4828}">
      <dsp:nvSpPr>
        <dsp:cNvPr id="0" name=""/>
        <dsp:cNvSpPr/>
      </dsp:nvSpPr>
      <dsp:spPr>
        <a:xfrm>
          <a:off x="9162552" y="3838937"/>
          <a:ext cx="1510675" cy="14906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Provider led audits</a:t>
          </a:r>
          <a:br>
            <a:rPr lang="en-GB" sz="1300" kern="1200" dirty="0"/>
          </a:br>
          <a:br>
            <a:rPr lang="en-GB" sz="1300" kern="1200" dirty="0"/>
          </a:br>
          <a:r>
            <a:rPr lang="en-GB" sz="1300" kern="1200" dirty="0"/>
            <a:t>Contract monitoring reports</a:t>
          </a:r>
        </a:p>
        <a:p>
          <a:pPr marL="0" lvl="0" indent="0" algn="ctr" defTabSz="577850">
            <a:lnSpc>
              <a:spcPct val="90000"/>
            </a:lnSpc>
            <a:spcBef>
              <a:spcPct val="0"/>
            </a:spcBef>
            <a:spcAft>
              <a:spcPct val="35000"/>
            </a:spcAft>
            <a:buNone/>
          </a:pPr>
          <a:r>
            <a:rPr lang="en-GB" sz="1300" kern="1200" dirty="0"/>
            <a:t>External audits</a:t>
          </a:r>
          <a:br>
            <a:rPr lang="en-GB" sz="1200" kern="1200" dirty="0"/>
          </a:br>
          <a:endParaRPr lang="en-GB" sz="1200" kern="1200" dirty="0"/>
        </a:p>
      </dsp:txBody>
      <dsp:txXfrm>
        <a:off x="9206213" y="3882598"/>
        <a:ext cx="1423353" cy="14033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9" y="1"/>
            <a:ext cx="2984871" cy="502676"/>
          </a:xfrm>
          <a:prstGeom prst="rect">
            <a:avLst/>
          </a:prstGeom>
        </p:spPr>
        <p:txBody>
          <a:bodyPr vert="horz" lIns="96606" tIns="48303" rIns="96606" bIns="48303" rtlCol="0"/>
          <a:lstStyle>
            <a:lvl1pPr algn="r">
              <a:defRPr sz="1300"/>
            </a:lvl1pPr>
          </a:lstStyle>
          <a:p>
            <a:fld id="{AF2A78A6-0F42-4FAA-BF65-C899F899D3F2}" type="datetimeFigureOut">
              <a:rPr lang="en-GB" smtClean="0"/>
              <a:t>05/02/2024</a:t>
            </a:fld>
            <a:endParaRPr lang="en-GB"/>
          </a:p>
        </p:txBody>
      </p:sp>
      <p:sp>
        <p:nvSpPr>
          <p:cNvPr id="4" name="Slide Image Placeholder 3"/>
          <p:cNvSpPr>
            <a:spLocks noGrp="1" noRot="1" noChangeAspect="1"/>
          </p:cNvSpPr>
          <p:nvPr>
            <p:ph type="sldImg" idx="2"/>
          </p:nvPr>
        </p:nvSpPr>
        <p:spPr>
          <a:xfrm>
            <a:off x="438150" y="1250950"/>
            <a:ext cx="6011863" cy="3382963"/>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16040"/>
            <a:ext cx="2984871" cy="502674"/>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9" y="9516040"/>
            <a:ext cx="2984871" cy="502674"/>
          </a:xfrm>
          <a:prstGeom prst="rect">
            <a:avLst/>
          </a:prstGeom>
        </p:spPr>
        <p:txBody>
          <a:bodyPr vert="horz" lIns="96606" tIns="48303" rIns="96606" bIns="48303" rtlCol="0" anchor="b"/>
          <a:lstStyle>
            <a:lvl1pPr algn="r">
              <a:defRPr sz="1300"/>
            </a:lvl1pPr>
          </a:lstStyle>
          <a:p>
            <a:fld id="{3620D7BD-B251-4C81-A935-08EF5C6C800F}" type="slidenum">
              <a:rPr lang="en-GB" smtClean="0"/>
              <a:t>‹#›</a:t>
            </a:fld>
            <a:endParaRPr lang="en-GB"/>
          </a:p>
        </p:txBody>
      </p:sp>
    </p:spTree>
    <p:extLst>
      <p:ext uri="{BB962C8B-B14F-4D97-AF65-F5344CB8AC3E}">
        <p14:creationId xmlns:p14="http://schemas.microsoft.com/office/powerpoint/2010/main" val="2602605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cqc.org.uk/node/1752" TargetMode="External"/><Relationship Id="rId13" Type="http://schemas.openxmlformats.org/officeDocument/2006/relationships/hyperlink" Target="https://www.cqc.org.uk/node/1754" TargetMode="External"/><Relationship Id="rId3" Type="http://schemas.openxmlformats.org/officeDocument/2006/relationships/hyperlink" Target="https://www.cqc.org.uk/guidance-providers/regulations-enforcement/regulation-12-safe-care-treatment" TargetMode="External"/><Relationship Id="rId7" Type="http://schemas.openxmlformats.org/officeDocument/2006/relationships/hyperlink" Target="https://www.cqc.org.uk/node/1755" TargetMode="External"/><Relationship Id="rId12" Type="http://schemas.openxmlformats.org/officeDocument/2006/relationships/hyperlink" Target="https://www.cqc.org.uk/guidance-providers/regulations-enforcement/regulation-11-need-consent"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cqc.org.uk/node/3711" TargetMode="External"/><Relationship Id="rId11" Type="http://schemas.openxmlformats.org/officeDocument/2006/relationships/hyperlink" Target="https://www.cqc.org.uk/node/1756" TargetMode="External"/><Relationship Id="rId5" Type="http://schemas.openxmlformats.org/officeDocument/2006/relationships/hyperlink" Target="https://www.cqc.org.uk/node/1760" TargetMode="External"/><Relationship Id="rId10" Type="http://schemas.openxmlformats.org/officeDocument/2006/relationships/hyperlink" Target="https://www.cqc.org.uk/guidance-providers/regulations-enforcement/regulation-10-dignity-respect" TargetMode="External"/><Relationship Id="rId4" Type="http://schemas.openxmlformats.org/officeDocument/2006/relationships/hyperlink" Target="https://www.cqc.org.uk/guidance-providers/regulations-enforcement/regulation-16-receiving-acting-complaints" TargetMode="External"/><Relationship Id="rId9" Type="http://schemas.openxmlformats.org/officeDocument/2006/relationships/hyperlink" Target="https://www.cqc.org.uk/local-systems/local-authorities/assessment-framework/3-ensures-safety" TargetMode="External"/><Relationship Id="rId14" Type="http://schemas.openxmlformats.org/officeDocument/2006/relationships/hyperlink" Target="https://www.cqc.org.uk/node/1753"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qc.org.uk/give-feedback-on-car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qc.org.uk/give-feedback-on-car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qc.org.uk/about-us/our-strategy-plans/new-strategy-changing-world-health-social-care-cqcs-strategy-202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inklocalactpersonal.org.uk/makingitrea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a:t>
            </a:fld>
            <a:endParaRPr lang="en-GB"/>
          </a:p>
        </p:txBody>
      </p:sp>
    </p:spTree>
    <p:extLst>
      <p:ext uri="{BB962C8B-B14F-4D97-AF65-F5344CB8AC3E}">
        <p14:creationId xmlns:p14="http://schemas.microsoft.com/office/powerpoint/2010/main" val="1058607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Evidence categories</a:t>
            </a:r>
          </a:p>
          <a:p>
            <a:endParaRPr lang="en-GB" b="1" dirty="0"/>
          </a:p>
          <a:p>
            <a:pPr marL="191371" indent="-191371">
              <a:buFont typeface="Arial" panose="020B0604020202020204" pitchFamily="34" charset="0"/>
              <a:buChar char="•"/>
            </a:pPr>
            <a:r>
              <a:rPr lang="en-GB" sz="1400" dirty="0"/>
              <a:t>We want to be more consistent and transparent in our approach and how we make judgments on quality. To address this, we’re developing a way to categorise and score evidence as part of our assessments. The evidence ‘categories’ will bring more structure to our process for assessing quality. The six categories are:</a:t>
            </a:r>
          </a:p>
          <a:p>
            <a:pPr marL="701695" lvl="1" indent="-191371">
              <a:buFont typeface="Arial" panose="020B0604020202020204" pitchFamily="34" charset="0"/>
              <a:buChar char="•"/>
            </a:pPr>
            <a:r>
              <a:rPr lang="en-GB" sz="1400" dirty="0"/>
              <a:t>Peoples experiences</a:t>
            </a:r>
          </a:p>
          <a:p>
            <a:pPr marL="701695" lvl="1" indent="-191371">
              <a:buFont typeface="Arial" panose="020B0604020202020204" pitchFamily="34" charset="0"/>
              <a:buChar char="•"/>
            </a:pPr>
            <a:r>
              <a:rPr lang="en-GB" sz="1400" dirty="0"/>
              <a:t>Feedback from staff and leaders</a:t>
            </a:r>
          </a:p>
          <a:p>
            <a:pPr marL="701695" lvl="1" indent="-191371">
              <a:buFont typeface="Arial" panose="020B0604020202020204" pitchFamily="34" charset="0"/>
              <a:buChar char="•"/>
            </a:pPr>
            <a:r>
              <a:rPr lang="en-GB" sz="1400" dirty="0"/>
              <a:t>Observations of care</a:t>
            </a:r>
          </a:p>
          <a:p>
            <a:pPr marL="701695" lvl="1" indent="-191371">
              <a:buFont typeface="Arial" panose="020B0604020202020204" pitchFamily="34" charset="0"/>
              <a:buChar char="•"/>
            </a:pPr>
            <a:r>
              <a:rPr lang="en-GB" sz="1400" dirty="0"/>
              <a:t>Feedback from partners</a:t>
            </a:r>
          </a:p>
          <a:p>
            <a:pPr marL="701695" lvl="1" indent="-191371">
              <a:buFont typeface="Arial" panose="020B0604020202020204" pitchFamily="34" charset="0"/>
              <a:buChar char="•"/>
            </a:pPr>
            <a:r>
              <a:rPr lang="en-GB" sz="1400" dirty="0"/>
              <a:t>Processes</a:t>
            </a:r>
          </a:p>
          <a:p>
            <a:pPr marL="701695" lvl="1" indent="-191371">
              <a:buFont typeface="Arial" panose="020B0604020202020204" pitchFamily="34" charset="0"/>
              <a:buChar char="•"/>
            </a:pPr>
            <a:r>
              <a:rPr lang="en-GB" sz="1400" dirty="0"/>
              <a:t>Outcomes of care.</a:t>
            </a:r>
          </a:p>
          <a:p>
            <a:endParaRPr lang="en-GB" dirty="0"/>
          </a:p>
          <a:p>
            <a:pPr defTabSz="1020647">
              <a:defRPr/>
            </a:pPr>
            <a:r>
              <a:rPr lang="en-GB" sz="1400" dirty="0"/>
              <a:t>To enable us to be clearer with providers and the public about how we use the information we have about care in a service or local area, we will set out which of those evidence categories we will focus on and prioritise for each service type and at each level – including at registration.</a:t>
            </a:r>
          </a:p>
          <a:p>
            <a:pPr defTabSz="1020647">
              <a:defRPr/>
            </a:pPr>
            <a:endParaRPr lang="en-GB" sz="1400" dirty="0"/>
          </a:p>
          <a:p>
            <a:endParaRPr lang="en-GB" b="1" dirty="0"/>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10</a:t>
            </a:fld>
            <a:endParaRPr lang="en-GB"/>
          </a:p>
        </p:txBody>
      </p:sp>
    </p:spTree>
    <p:extLst>
      <p:ext uri="{BB962C8B-B14F-4D97-AF65-F5344CB8AC3E}">
        <p14:creationId xmlns:p14="http://schemas.microsoft.com/office/powerpoint/2010/main" val="476932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1" dirty="0"/>
          </a:p>
          <a:p>
            <a:pPr defTabSz="1020647">
              <a:defRPr/>
            </a:pPr>
            <a:r>
              <a:rPr lang="en-GB" sz="1400" b="1" dirty="0"/>
              <a:t>Specific evidence and quality indicators</a:t>
            </a:r>
          </a:p>
          <a:p>
            <a:pPr defTabSz="1020647">
              <a:defRPr/>
            </a:pPr>
            <a:endParaRPr lang="en-GB" sz="1400" b="1" dirty="0"/>
          </a:p>
          <a:p>
            <a:pPr lvl="0"/>
            <a:r>
              <a:rPr lang="en-GB" sz="1400" dirty="0"/>
              <a:t>Our operational colleagues will gather evidence specific to their area of expertise in order to make a judgment. </a:t>
            </a:r>
          </a:p>
          <a:p>
            <a:pPr lvl="0"/>
            <a:endParaRPr lang="en-GB" sz="1400" dirty="0"/>
          </a:p>
          <a:p>
            <a:pPr defTabSz="1020647">
              <a:defRPr/>
            </a:pPr>
            <a:r>
              <a:rPr lang="en-GB" sz="1400" dirty="0"/>
              <a:t>This will vary depending on the service type – for example, the evidence we can collect in GP practices, will be different to what we’ll have available to us in an assessment of a home care service. They will also depend on the level at which we’re assessing – for example, the evidence we have available to us when a service is registering with us for the first time will be different than when a service has been operating for a while. </a:t>
            </a:r>
          </a:p>
          <a:p>
            <a:pPr lvl="0"/>
            <a:endParaRPr lang="en-GB" sz="1400" dirty="0"/>
          </a:p>
          <a:p>
            <a:pPr lvl="0"/>
            <a:r>
              <a:rPr lang="en-GB" sz="1400" dirty="0"/>
              <a:t>By structuring our assessment framework in this way, we can ensure that our assessment framework has the flexibility we need for providers and systems across the health and social care landscape.</a:t>
            </a:r>
          </a:p>
          <a:p>
            <a:pPr lvl="0"/>
            <a:endParaRPr lang="en-GB" sz="1400" dirty="0"/>
          </a:p>
          <a:p>
            <a:pPr lvl="0"/>
            <a:r>
              <a:rPr lang="en-GB" sz="1400" dirty="0"/>
              <a:t>In many ways this will all be data and evidence already familiar to providers and to our inspectors. By bringing in the six categories and setting what we always need to collect and review in order to make a decision, alongside a way of scoring evidence, we are able to bring a more structured and consistent framework for assessing quality.</a:t>
            </a:r>
          </a:p>
          <a:p>
            <a:pPr defTabSz="1020647">
              <a:defRPr/>
            </a:pPr>
            <a:endParaRPr lang="en-GB" sz="1400" dirty="0"/>
          </a:p>
          <a:p>
            <a:endParaRPr lang="en-GB" b="1" dirty="0"/>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11</a:t>
            </a:fld>
            <a:endParaRPr lang="en-GB"/>
          </a:p>
        </p:txBody>
      </p:sp>
    </p:spTree>
    <p:extLst>
      <p:ext uri="{BB962C8B-B14F-4D97-AF65-F5344CB8AC3E}">
        <p14:creationId xmlns:p14="http://schemas.microsoft.com/office/powerpoint/2010/main" val="2413919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12121"/>
                </a:solidFill>
                <a:effectLst/>
                <a:latin typeface="Open Sans" panose="020B0606030504020204" pitchFamily="34" charset="0"/>
              </a:rPr>
              <a:t>Safe</a:t>
            </a:r>
          </a:p>
          <a:p>
            <a:pPr algn="l"/>
            <a:r>
              <a:rPr lang="en-US" b="0" i="0" dirty="0">
                <a:solidFill>
                  <a:srgbClr val="212121"/>
                </a:solidFill>
                <a:effectLst/>
                <a:latin typeface="Open Sans" panose="020B0606030504020204" pitchFamily="34" charset="0"/>
              </a:rPr>
              <a:t>Safety is a priority for everyone and leaders embed a culture of openness and collaboration. People are always safe and protected from bullying, harassment, avoidable harm, neglect, abuse and discrimination. Their liberty is protected where this is in their best interests and in line with legislation.</a:t>
            </a:r>
          </a:p>
          <a:p>
            <a:pPr algn="l"/>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Where people raise concerns about safety and ideas to improve, the primary response is to learn and improve continuously. There is strong awareness of the areas with the greatest safety risks. Solutions to risks are developed collaboratively. Services are planned and </a:t>
            </a:r>
            <a:r>
              <a:rPr lang="en-US" b="0" i="0" dirty="0" err="1">
                <a:solidFill>
                  <a:srgbClr val="212121"/>
                </a:solidFill>
                <a:effectLst/>
                <a:latin typeface="Open Sans" panose="020B0606030504020204" pitchFamily="34" charset="0"/>
              </a:rPr>
              <a:t>organised</a:t>
            </a:r>
            <a:r>
              <a:rPr lang="en-US" b="0" i="0" dirty="0">
                <a:solidFill>
                  <a:srgbClr val="212121"/>
                </a:solidFill>
                <a:effectLst/>
                <a:latin typeface="Open Sans" panose="020B0606030504020204" pitchFamily="34" charset="0"/>
              </a:rPr>
              <a:t> with people and communities in a way that improves their safety across their care journeys. People are supported to make choices that balance risks of harm with positive choices about their lives. Leaders ensure there are enough skilled people to deliver safe care that promotes choice, control and individual wellbeing.</a:t>
            </a:r>
          </a:p>
          <a:p>
            <a:pPr algn="l"/>
            <a:endParaRPr lang="en-US" b="1" i="0" dirty="0">
              <a:solidFill>
                <a:srgbClr val="212121"/>
              </a:solidFill>
              <a:effectLst/>
              <a:latin typeface="Open Sans" panose="020B0606030504020204" pitchFamily="34" charset="0"/>
            </a:endParaRPr>
          </a:p>
          <a:p>
            <a:pPr algn="l"/>
            <a:endParaRPr lang="en-US" b="1" i="0" dirty="0">
              <a:solidFill>
                <a:srgbClr val="212121"/>
              </a:solidFill>
              <a:effectLst/>
              <a:latin typeface="Open Sans" panose="020B0606030504020204" pitchFamily="34" charset="0"/>
            </a:endParaRPr>
          </a:p>
          <a:p>
            <a:pPr algn="l"/>
            <a:r>
              <a:rPr lang="en-US" b="1" i="0" dirty="0">
                <a:solidFill>
                  <a:srgbClr val="212121"/>
                </a:solidFill>
                <a:effectLst/>
                <a:latin typeface="Open Sans" panose="020B0606030504020204" pitchFamily="34" charset="0"/>
              </a:rPr>
              <a:t>Learning culture</a:t>
            </a:r>
          </a:p>
          <a:p>
            <a:pPr algn="l"/>
            <a:r>
              <a:rPr lang="en-US" b="0" i="0" dirty="0">
                <a:solidFill>
                  <a:srgbClr val="212121"/>
                </a:solidFill>
                <a:effectLst/>
                <a:latin typeface="Open Sans" panose="020B0606030504020204" pitchFamily="34" charset="0"/>
              </a:rPr>
              <a:t>We have a proactive and positive culture of safety based on openness and honesty, in which concerns about safety are listened to, safety events are investigated and reported thoroughly, and lessons are learned to continually identify and embed good practices.</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3"/>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4"/>
              </a:rPr>
              <a:t>Regulation 16: Receiving and acting on complaints</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6"/>
              </a:rPr>
              <a:t>Regulation 20: Duty of </a:t>
            </a:r>
            <a:r>
              <a:rPr lang="en-US" b="0" i="0" u="sng" dirty="0" err="1">
                <a:solidFill>
                  <a:srgbClr val="004D90"/>
                </a:solidFill>
                <a:effectLst/>
                <a:latin typeface="Open Sans" panose="020B0606030504020204" pitchFamily="34" charset="0"/>
                <a:hlinkClick r:id="rId6"/>
              </a:rPr>
              <a:t>candour</a:t>
            </a:r>
            <a:endParaRPr lang="en-US" b="0" i="0" dirty="0">
              <a:solidFill>
                <a:srgbClr val="212121"/>
              </a:solidFill>
              <a:effectLst/>
              <a:latin typeface="Open Sans" panose="020B0606030504020204" pitchFamily="34" charset="0"/>
            </a:endParaRPr>
          </a:p>
          <a:p>
            <a:endParaRPr lang="en-GB" dirty="0"/>
          </a:p>
          <a:p>
            <a:pPr algn="l"/>
            <a:r>
              <a:rPr lang="en-US" b="1" i="0" dirty="0">
                <a:solidFill>
                  <a:srgbClr val="212121"/>
                </a:solidFill>
                <a:effectLst/>
                <a:latin typeface="Open Sans" panose="020B0606030504020204" pitchFamily="34" charset="0"/>
              </a:rPr>
              <a:t>Safe systems, pathways and transitions</a:t>
            </a:r>
          </a:p>
          <a:p>
            <a:pPr algn="l"/>
            <a:r>
              <a:rPr lang="en-US" b="0" i="0" dirty="0">
                <a:solidFill>
                  <a:srgbClr val="212121"/>
                </a:solidFill>
                <a:effectLst/>
                <a:latin typeface="Open Sans" panose="020B0606030504020204" pitchFamily="34" charset="0"/>
              </a:rPr>
              <a:t>We work with people and our partners to establish and maintain safe systems of care, in which safety is managed, monitored and assured. We ensure continuity of care, including when people move between different services.</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7"/>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9: Person-</a:t>
            </a:r>
            <a:r>
              <a:rPr lang="en-US" b="0" i="0" u="sng" dirty="0" err="1">
                <a:solidFill>
                  <a:srgbClr val="004D90"/>
                </a:solidFill>
                <a:effectLst/>
                <a:latin typeface="Open Sans" panose="020B0606030504020204" pitchFamily="34" charset="0"/>
                <a:hlinkClick r:id="rId8"/>
              </a:rPr>
              <a:t>centred</a:t>
            </a:r>
            <a:r>
              <a:rPr lang="en-US" b="0" i="0" u="sng" dirty="0">
                <a:solidFill>
                  <a:srgbClr val="004D90"/>
                </a:solidFill>
                <a:effectLst/>
                <a:latin typeface="Open Sans" panose="020B0606030504020204" pitchFamily="34" charset="0"/>
                <a:hlinkClick r:id="rId8"/>
              </a:rPr>
              <a:t> care</a:t>
            </a:r>
            <a:endParaRPr lang="en-US"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Local authority assessments</a:t>
            </a:r>
          </a:p>
          <a:p>
            <a:pPr algn="l"/>
            <a:r>
              <a:rPr lang="en-US" b="0" i="0" dirty="0">
                <a:solidFill>
                  <a:srgbClr val="212121"/>
                </a:solidFill>
                <a:effectLst/>
                <a:latin typeface="Open Sans" panose="020B0606030504020204" pitchFamily="34" charset="0"/>
              </a:rPr>
              <a:t>We consider this quality statement, safe systems, pathways and transitions, under </a:t>
            </a:r>
            <a:r>
              <a:rPr lang="en-US" b="0" i="0" u="sng" dirty="0">
                <a:solidFill>
                  <a:srgbClr val="004D90"/>
                </a:solidFill>
                <a:effectLst/>
                <a:latin typeface="Open Sans" panose="020B0606030504020204" pitchFamily="34" charset="0"/>
                <a:hlinkClick r:id="rId9"/>
              </a:rPr>
              <a:t>theme 3: how the local authority ensures safety within the system</a:t>
            </a:r>
            <a:r>
              <a:rPr lang="en-US" b="0" i="0" dirty="0">
                <a:solidFill>
                  <a:srgbClr val="212121"/>
                </a:solidFill>
                <a:effectLst/>
                <a:latin typeface="Open Sans" panose="020B0606030504020204" pitchFamily="34" charset="0"/>
              </a:rPr>
              <a:t>.</a:t>
            </a:r>
          </a:p>
          <a:p>
            <a:endParaRPr lang="en-GB" dirty="0"/>
          </a:p>
          <a:p>
            <a:pPr algn="l"/>
            <a:r>
              <a:rPr lang="en-US" b="1" i="0" dirty="0">
                <a:solidFill>
                  <a:srgbClr val="212121"/>
                </a:solidFill>
                <a:effectLst/>
                <a:latin typeface="Open Sans" panose="020B0606030504020204" pitchFamily="34" charset="0"/>
              </a:rPr>
              <a:t>Safeguarding</a:t>
            </a:r>
          </a:p>
          <a:p>
            <a:pPr algn="l"/>
            <a:r>
              <a:rPr lang="en-US" b="0" i="0" dirty="0">
                <a:solidFill>
                  <a:srgbClr val="212121"/>
                </a:solidFill>
                <a:effectLst/>
                <a:latin typeface="Open Sans" panose="020B0606030504020204" pitchFamily="34" charset="0"/>
              </a:rPr>
              <a:t>We work with people to understand what being safe means to them as well as with our partners on the best way to achieve this. We concentrate on improving people’s lives while protecting their right to live in safety, free from bullying, harassment, abuse, discrimination, avoidable harm and neglect. We make sure we share concerns quickly and appropriately.</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0"/>
              </a:rPr>
              <a:t>Regulation 10: Dignity and respect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7"/>
              </a:rPr>
              <a:t>Regulation 12: Safe care and treatment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1"/>
              </a:rPr>
              <a:t>Regulation 13: Safeguarding service users from abuse and improper treatment</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9: Person-</a:t>
            </a:r>
            <a:r>
              <a:rPr lang="en-US" b="0" i="0" u="sng" dirty="0" err="1">
                <a:solidFill>
                  <a:srgbClr val="004D90"/>
                </a:solidFill>
                <a:effectLst/>
                <a:latin typeface="Open Sans" panose="020B0606030504020204" pitchFamily="34" charset="0"/>
                <a:hlinkClick r:id="rId8"/>
              </a:rPr>
              <a:t>centred</a:t>
            </a:r>
            <a:r>
              <a:rPr lang="en-US" b="0" i="0" u="sng" dirty="0">
                <a:solidFill>
                  <a:srgbClr val="004D90"/>
                </a:solidFill>
                <a:effectLst/>
                <a:latin typeface="Open Sans" panose="020B0606030504020204" pitchFamily="34" charset="0"/>
                <a:hlinkClick r:id="rId8"/>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2"/>
              </a:rPr>
              <a:t>Regulation 11: Consent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5"/>
              </a:rPr>
              <a:t>Regulation 17: Good governance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6"/>
              </a:rPr>
              <a:t>Regulation 20: Duty of </a:t>
            </a:r>
            <a:r>
              <a:rPr lang="en-US" b="0" i="0" u="sng" dirty="0" err="1">
                <a:solidFill>
                  <a:srgbClr val="004D90"/>
                </a:solidFill>
                <a:effectLst/>
                <a:latin typeface="Open Sans" panose="020B0606030504020204" pitchFamily="34" charset="0"/>
                <a:hlinkClick r:id="rId6"/>
              </a:rPr>
              <a:t>candour</a:t>
            </a:r>
            <a:endParaRPr lang="en-US" b="0" i="0" dirty="0">
              <a:solidFill>
                <a:srgbClr val="212121"/>
              </a:solidFill>
              <a:effectLst/>
              <a:latin typeface="Open Sans" panose="020B0606030504020204" pitchFamily="34" charset="0"/>
            </a:endParaRPr>
          </a:p>
          <a:p>
            <a:pPr algn="l"/>
            <a:r>
              <a:rPr lang="en-US" b="0" i="0" dirty="0">
                <a:solidFill>
                  <a:srgbClr val="6C276A"/>
                </a:solidFill>
                <a:effectLst/>
                <a:latin typeface="Open Sans" panose="020B0606030504020204" pitchFamily="34" charset="0"/>
              </a:rPr>
              <a:t>Local authority assessments</a:t>
            </a:r>
          </a:p>
          <a:p>
            <a:pPr algn="l"/>
            <a:r>
              <a:rPr lang="en-US" b="0" i="0" dirty="0">
                <a:solidFill>
                  <a:srgbClr val="212121"/>
                </a:solidFill>
                <a:effectLst/>
                <a:latin typeface="Open Sans" panose="020B0606030504020204" pitchFamily="34" charset="0"/>
              </a:rPr>
              <a:t>We consider this quality statement, safeguarding, under </a:t>
            </a:r>
            <a:r>
              <a:rPr lang="en-US" b="0" i="0" u="sng" dirty="0">
                <a:solidFill>
                  <a:srgbClr val="004D90"/>
                </a:solidFill>
                <a:effectLst/>
                <a:latin typeface="Open Sans" panose="020B0606030504020204" pitchFamily="34" charset="0"/>
                <a:hlinkClick r:id="rId9"/>
              </a:rPr>
              <a:t>theme 3: how the local authority ensures safety within the system</a:t>
            </a:r>
            <a:r>
              <a:rPr lang="en-US" b="0" i="0" dirty="0">
                <a:solidFill>
                  <a:srgbClr val="212121"/>
                </a:solidFill>
                <a:effectLst/>
                <a:latin typeface="Open Sans" panose="020B0606030504020204" pitchFamily="34" charset="0"/>
              </a:rPr>
              <a:t>.</a:t>
            </a:r>
          </a:p>
          <a:p>
            <a:pPr algn="l"/>
            <a:endParaRPr lang="en-US" b="0" i="0" dirty="0">
              <a:solidFill>
                <a:srgbClr val="212121"/>
              </a:solidFill>
              <a:effectLst/>
              <a:latin typeface="Open Sans" panose="020B0606030504020204" pitchFamily="34" charset="0"/>
            </a:endParaRPr>
          </a:p>
          <a:p>
            <a:pPr algn="l"/>
            <a:endParaRPr lang="en-US" b="0" i="0" dirty="0">
              <a:solidFill>
                <a:srgbClr val="212121"/>
              </a:solidFill>
              <a:effectLst/>
              <a:latin typeface="Open Sans" panose="020B0606030504020204" pitchFamily="34" charset="0"/>
            </a:endParaRPr>
          </a:p>
          <a:p>
            <a:pPr algn="l"/>
            <a:r>
              <a:rPr lang="en-US" b="1" i="0" dirty="0">
                <a:solidFill>
                  <a:srgbClr val="212121"/>
                </a:solidFill>
                <a:effectLst/>
                <a:latin typeface="Open Sans" panose="020B0606030504020204" pitchFamily="34" charset="0"/>
              </a:rPr>
              <a:t>Involving people to manage risks</a:t>
            </a:r>
          </a:p>
          <a:p>
            <a:pPr algn="l"/>
            <a:r>
              <a:rPr lang="en-US" b="0" i="0" dirty="0">
                <a:solidFill>
                  <a:srgbClr val="212121"/>
                </a:solidFill>
                <a:effectLst/>
                <a:latin typeface="Open Sans" panose="020B0606030504020204" pitchFamily="34" charset="0"/>
              </a:rPr>
              <a:t>We work with people to understand and manage risks by thinking holistically so that care meets their needs in a way that is safe and supportive and enables them to do the things that matter to them.</a:t>
            </a:r>
          </a:p>
          <a:p>
            <a:pPr algn="l"/>
            <a:r>
              <a:rPr lang="en-US" b="0" i="0" dirty="0">
                <a:solidFill>
                  <a:srgbClr val="6C276A"/>
                </a:solidFill>
                <a:effectLst/>
                <a:latin typeface="Open Sans" panose="020B0606030504020204" pitchFamily="34" charset="0"/>
              </a:rPr>
              <a:t>Related regulations</a:t>
            </a:r>
          </a:p>
          <a:p>
            <a:pPr algn="l"/>
            <a:r>
              <a:rPr lang="en-US" b="0" i="0" dirty="0">
                <a:solidFill>
                  <a:srgbClr val="6C276A"/>
                </a:solidFill>
                <a:effectLst/>
                <a:latin typeface="Open Sans" panose="020B0606030504020204" pitchFamily="34" charset="0"/>
              </a:rPr>
              <a:t>Regulated Activities Regulations 2014</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8"/>
              </a:rPr>
              <a:t>Regulation 9: Person-</a:t>
            </a:r>
            <a:r>
              <a:rPr lang="en-US" b="0" i="0" u="sng" dirty="0" err="1">
                <a:solidFill>
                  <a:srgbClr val="004D90"/>
                </a:solidFill>
                <a:effectLst/>
                <a:latin typeface="Open Sans" panose="020B0606030504020204" pitchFamily="34" charset="0"/>
                <a:hlinkClick r:id="rId8"/>
              </a:rPr>
              <a:t>centred</a:t>
            </a:r>
            <a:r>
              <a:rPr lang="en-US" b="0" i="0" u="sng" dirty="0">
                <a:solidFill>
                  <a:srgbClr val="004D90"/>
                </a:solidFill>
                <a:effectLst/>
                <a:latin typeface="Open Sans" panose="020B0606030504020204" pitchFamily="34" charset="0"/>
                <a:hlinkClick r:id="rId8"/>
              </a:rPr>
              <a:t> care</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3"/>
              </a:rPr>
              <a:t>Regulation 11: Need for consent</a:t>
            </a:r>
            <a:endParaRPr lang="en-US" b="0" i="0" dirty="0">
              <a:solidFill>
                <a:srgbClr val="212121"/>
              </a:solidFill>
              <a:effectLst/>
              <a:latin typeface="Open Sans" panose="020B0606030504020204" pitchFamily="34" charset="0"/>
            </a:endParaRP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7"/>
              </a:rPr>
              <a:t>Regulation 12: Safe care and treatment</a:t>
            </a:r>
            <a:endParaRPr lang="en-US" b="0" i="0" dirty="0">
              <a:solidFill>
                <a:srgbClr val="212121"/>
              </a:solidFill>
              <a:effectLst/>
              <a:latin typeface="Open Sans" panose="020B0606030504020204" pitchFamily="34" charset="0"/>
            </a:endParaRPr>
          </a:p>
          <a:p>
            <a:pPr algn="l"/>
            <a:r>
              <a:rPr lang="en-US" b="0" i="0" dirty="0">
                <a:solidFill>
                  <a:srgbClr val="212121"/>
                </a:solidFill>
                <a:effectLst/>
                <a:latin typeface="Open Sans" panose="020B0606030504020204" pitchFamily="34" charset="0"/>
              </a:rPr>
              <a:t>Also consider</a:t>
            </a:r>
          </a:p>
          <a:p>
            <a:pPr algn="l">
              <a:buFont typeface="Arial" panose="020B0604020202020204" pitchFamily="34" charset="0"/>
              <a:buChar char="•"/>
            </a:pPr>
            <a:r>
              <a:rPr lang="en-US" b="0" i="0" u="sng" dirty="0">
                <a:solidFill>
                  <a:srgbClr val="004D90"/>
                </a:solidFill>
                <a:effectLst/>
                <a:latin typeface="Open Sans" panose="020B0606030504020204" pitchFamily="34" charset="0"/>
                <a:hlinkClick r:id="rId14"/>
              </a:rPr>
              <a:t>Regulation 10: Dignity and respect</a:t>
            </a:r>
            <a:endParaRPr lang="en-US" b="0" i="0" dirty="0">
              <a:solidFill>
                <a:srgbClr val="212121"/>
              </a:solidFill>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13</a:t>
            </a:fld>
            <a:endParaRPr lang="en-GB"/>
          </a:p>
        </p:txBody>
      </p:sp>
    </p:spTree>
    <p:extLst>
      <p:ext uri="{BB962C8B-B14F-4D97-AF65-F5344CB8AC3E}">
        <p14:creationId xmlns:p14="http://schemas.microsoft.com/office/powerpoint/2010/main" val="1577819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121"/>
                </a:solidFill>
                <a:effectLst/>
                <a:latin typeface="Open Sans" panose="020B0606030504020204" pitchFamily="34" charset="0"/>
              </a:rPr>
              <a:t>Evidence from people’s experience of care includes:</a:t>
            </a:r>
          </a:p>
          <a:p>
            <a:pPr algn="l">
              <a:buFont typeface="Arial" panose="020B0604020202020204" pitchFamily="34" charset="0"/>
              <a:buChar char="•"/>
            </a:pPr>
            <a:r>
              <a:rPr lang="en-US" b="0" i="0" dirty="0">
                <a:solidFill>
                  <a:srgbClr val="212121"/>
                </a:solidFill>
                <a:effectLst/>
                <a:latin typeface="Open Sans" panose="020B0606030504020204" pitchFamily="34" charset="0"/>
              </a:rPr>
              <a:t>phone calls, emails and </a:t>
            </a:r>
            <a:r>
              <a:rPr lang="en-US" b="0" i="0" u="sng" dirty="0">
                <a:solidFill>
                  <a:srgbClr val="004D90"/>
                </a:solidFill>
                <a:effectLst/>
                <a:latin typeface="Open Sans" panose="020B0606030504020204" pitchFamily="34" charset="0"/>
                <a:hlinkClick r:id="rId3"/>
              </a:rPr>
              <a:t>Give feedback on care</a:t>
            </a:r>
            <a:r>
              <a:rPr lang="en-US" b="0" i="0" dirty="0">
                <a:solidFill>
                  <a:srgbClr val="212121"/>
                </a:solidFill>
                <a:effectLst/>
                <a:latin typeface="Open Sans" panose="020B0606030504020204" pitchFamily="34" charset="0"/>
              </a:rPr>
              <a:t> forms received by CQC</a:t>
            </a:r>
          </a:p>
          <a:p>
            <a:pPr algn="l">
              <a:buFont typeface="Arial" panose="020B0604020202020204" pitchFamily="34" charset="0"/>
              <a:buChar char="•"/>
            </a:pPr>
            <a:r>
              <a:rPr lang="en-US" b="0" i="0" dirty="0">
                <a:solidFill>
                  <a:srgbClr val="212121"/>
                </a:solidFill>
                <a:effectLst/>
                <a:latin typeface="Open Sans" panose="020B0606030504020204" pitchFamily="34" charset="0"/>
              </a:rPr>
              <a:t>interviews with people and local </a:t>
            </a:r>
            <a:r>
              <a:rPr lang="en-US" b="0" i="0" dirty="0" err="1">
                <a:solidFill>
                  <a:srgbClr val="212121"/>
                </a:solidFill>
                <a:effectLst/>
                <a:latin typeface="Open Sans" panose="020B0606030504020204" pitchFamily="34" charset="0"/>
              </a:rPr>
              <a:t>organisations</a:t>
            </a:r>
            <a:r>
              <a:rPr lang="en-US" b="0" i="0" dirty="0">
                <a:solidFill>
                  <a:srgbClr val="212121"/>
                </a:solidFill>
                <a:effectLst/>
                <a:latin typeface="Open Sans" panose="020B0606030504020204" pitchFamily="34" charset="0"/>
              </a:rPr>
              <a:t> who represent them or act on their behalf</a:t>
            </a:r>
          </a:p>
          <a:p>
            <a:pPr algn="l">
              <a:buFont typeface="Arial" panose="020B0604020202020204" pitchFamily="34" charset="0"/>
              <a:buChar char="•"/>
            </a:pPr>
            <a:r>
              <a:rPr lang="en-US" b="0" i="0" dirty="0">
                <a:solidFill>
                  <a:srgbClr val="212121"/>
                </a:solidFill>
                <a:effectLst/>
                <a:latin typeface="Open Sans" panose="020B0606030504020204" pitchFamily="34" charset="0"/>
              </a:rPr>
              <a:t>survey results.</a:t>
            </a:r>
          </a:p>
          <a:p>
            <a:pPr algn="l">
              <a:buFont typeface="Arial" panose="020B0604020202020204" pitchFamily="34" charset="0"/>
              <a:buChar char="•"/>
            </a:pPr>
            <a:r>
              <a:rPr lang="en-US" b="0" i="0" dirty="0">
                <a:solidFill>
                  <a:srgbClr val="212121"/>
                </a:solidFill>
                <a:effectLst/>
                <a:latin typeface="Open Sans" panose="020B0606030504020204" pitchFamily="34" charset="0"/>
              </a:rPr>
              <a:t>feedback from the public and people who use services obtained by:</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community and voluntary groups</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health and care providers</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local authorities</a:t>
            </a:r>
          </a:p>
          <a:p>
            <a:pPr algn="l">
              <a:buFont typeface="Arial" panose="020B0604020202020204" pitchFamily="34" charset="0"/>
              <a:buChar char="•"/>
            </a:pPr>
            <a:r>
              <a:rPr lang="en-US" b="0" i="0" dirty="0">
                <a:solidFill>
                  <a:srgbClr val="212121"/>
                </a:solidFill>
                <a:effectLst/>
                <a:latin typeface="Open Sans" panose="020B0606030504020204" pitchFamily="34" charset="0"/>
              </a:rPr>
              <a:t>groups representing:</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people who are more likely to have a poorer experience of care and poorer outcomes</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people with protected equality characteristics</a:t>
            </a:r>
          </a:p>
          <a:p>
            <a:pPr marL="742950" lvl="1" indent="-285750" algn="l">
              <a:buFont typeface="Arial" panose="020B0604020202020204" pitchFamily="34" charset="0"/>
              <a:buChar char="•"/>
            </a:pPr>
            <a:r>
              <a:rPr lang="en-US" b="0" i="0" dirty="0">
                <a:solidFill>
                  <a:srgbClr val="212121"/>
                </a:solidFill>
                <a:effectLst/>
                <a:latin typeface="Open Sans" panose="020B0606030504020204" pitchFamily="34" charset="0"/>
              </a:rPr>
              <a:t>unpaid carers</a:t>
            </a:r>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16</a:t>
            </a:fld>
            <a:endParaRPr lang="en-GB"/>
          </a:p>
        </p:txBody>
      </p:sp>
    </p:spTree>
    <p:extLst>
      <p:ext uri="{BB962C8B-B14F-4D97-AF65-F5344CB8AC3E}">
        <p14:creationId xmlns:p14="http://schemas.microsoft.com/office/powerpoint/2010/main" val="4087270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17</a:t>
            </a:fld>
            <a:endParaRPr lang="en-GB"/>
          </a:p>
        </p:txBody>
      </p:sp>
    </p:spTree>
    <p:extLst>
      <p:ext uri="{BB962C8B-B14F-4D97-AF65-F5344CB8AC3E}">
        <p14:creationId xmlns:p14="http://schemas.microsoft.com/office/powerpoint/2010/main" val="306883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18</a:t>
            </a:fld>
            <a:endParaRPr lang="en-GB"/>
          </a:p>
        </p:txBody>
      </p:sp>
    </p:spTree>
    <p:extLst>
      <p:ext uri="{BB962C8B-B14F-4D97-AF65-F5344CB8AC3E}">
        <p14:creationId xmlns:p14="http://schemas.microsoft.com/office/powerpoint/2010/main" val="1944154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19</a:t>
            </a:fld>
            <a:endParaRPr lang="en-GB"/>
          </a:p>
        </p:txBody>
      </p:sp>
    </p:spTree>
    <p:extLst>
      <p:ext uri="{BB962C8B-B14F-4D97-AF65-F5344CB8AC3E}">
        <p14:creationId xmlns:p14="http://schemas.microsoft.com/office/powerpoint/2010/main" val="1784141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20</a:t>
            </a:fld>
            <a:endParaRPr lang="en-GB"/>
          </a:p>
        </p:txBody>
      </p:sp>
    </p:spTree>
    <p:extLst>
      <p:ext uri="{BB962C8B-B14F-4D97-AF65-F5344CB8AC3E}">
        <p14:creationId xmlns:p14="http://schemas.microsoft.com/office/powerpoint/2010/main" val="4190413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We also </a:t>
            </a:r>
            <a:r>
              <a:rPr lang="en-US" sz="1200" b="0" i="0" dirty="0">
                <a:solidFill>
                  <a:srgbClr val="212121"/>
                </a:solidFill>
                <a:effectLst/>
                <a:latin typeface="+mj-lt"/>
              </a:rPr>
              <a:t>source the information from:</a:t>
            </a:r>
          </a:p>
          <a:p>
            <a:pPr algn="l"/>
            <a:endParaRPr lang="en-US" sz="1200" b="0" i="0" dirty="0">
              <a:solidFill>
                <a:srgbClr val="212121"/>
              </a:solidFill>
              <a:effectLst/>
              <a:latin typeface="+mj-lt"/>
            </a:endParaRPr>
          </a:p>
          <a:p>
            <a:pPr marL="171450" indent="-171450" algn="l">
              <a:buFont typeface="Arial" panose="020B0604020202020204" pitchFamily="34" charset="0"/>
              <a:buChar char="•"/>
            </a:pPr>
            <a:r>
              <a:rPr lang="en-US" sz="1200" b="0" i="0" dirty="0">
                <a:solidFill>
                  <a:srgbClr val="212121"/>
                </a:solidFill>
                <a:effectLst/>
                <a:latin typeface="+mj-lt"/>
              </a:rPr>
              <a:t>patient level data sets</a:t>
            </a:r>
          </a:p>
          <a:p>
            <a:pPr marL="171450" indent="-171450" algn="l">
              <a:buFont typeface="Arial" panose="020B0604020202020204" pitchFamily="34" charset="0"/>
              <a:buChar char="•"/>
            </a:pPr>
            <a:r>
              <a:rPr lang="en-US" sz="1200" b="0" i="0" dirty="0">
                <a:solidFill>
                  <a:srgbClr val="212121"/>
                </a:solidFill>
                <a:effectLst/>
                <a:latin typeface="+mj-lt"/>
              </a:rPr>
              <a:t>national clinical audits</a:t>
            </a:r>
          </a:p>
          <a:p>
            <a:pPr marL="171450" indent="-171450" algn="l">
              <a:buFont typeface="Arial" panose="020B0604020202020204" pitchFamily="34" charset="0"/>
              <a:buChar char="•"/>
            </a:pPr>
            <a:r>
              <a:rPr lang="en-US" sz="1200" b="0" i="0" dirty="0">
                <a:solidFill>
                  <a:srgbClr val="212121"/>
                </a:solidFill>
                <a:effectLst/>
                <a:latin typeface="+mj-lt"/>
              </a:rPr>
              <a:t>initiatives such as the patient reported outcome measures (PROMs) </a:t>
            </a:r>
            <a:r>
              <a:rPr lang="en-US" sz="1200" b="0" i="0" dirty="0" err="1">
                <a:solidFill>
                  <a:srgbClr val="212121"/>
                </a:solidFill>
                <a:effectLst/>
                <a:latin typeface="+mj-lt"/>
              </a:rPr>
              <a:t>programme</a:t>
            </a:r>
            <a:r>
              <a:rPr lang="en-US" sz="1200" b="0" i="0" dirty="0">
                <a:solidFill>
                  <a:srgbClr val="212121"/>
                </a:solidFill>
                <a:effectLst/>
                <a:latin typeface="+mj-lt"/>
              </a:rPr>
              <a:t>.</a:t>
            </a:r>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21</a:t>
            </a:fld>
            <a:endParaRPr lang="en-GB"/>
          </a:p>
        </p:txBody>
      </p:sp>
    </p:spTree>
    <p:extLst>
      <p:ext uri="{BB962C8B-B14F-4D97-AF65-F5344CB8AC3E}">
        <p14:creationId xmlns:p14="http://schemas.microsoft.com/office/powerpoint/2010/main" val="2157473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effectLst/>
                <a:latin typeface="Arial" panose="020B0604020202020204" pitchFamily="34" charset="0"/>
                <a:ea typeface="Calibri" panose="020F0502020204030204" pitchFamily="34" charset="0"/>
              </a:rPr>
              <a:t>We want to be clear with providers about the evidence we will be looking for as part of our assessments. This will vary depending on a number of things, for example the type or model of service or whether it’s at registration. It’s vital that we tailor our single assessment framework so it works for everyone.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To do this we have set out the key evidence categories we’ll collect evidence in to assess each quality statement in your sector.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In this example, we’re looking at the Safe systems, pathways and transitions for Primary health services. You can see that there are four of key categories noted: </a:t>
            </a:r>
          </a:p>
          <a:p>
            <a:endParaRPr lang="en-GB" sz="1200" i="0" dirty="0">
              <a:effectLst/>
              <a:latin typeface="Arial" panose="020B0604020202020204" pitchFamily="34" charset="0"/>
              <a:ea typeface="Calibri" panose="020F0502020204030204" pitchFamily="34" charset="0"/>
            </a:endParaRPr>
          </a:p>
          <a:p>
            <a:pPr marL="285750" indent="-285750">
              <a:buFontTx/>
              <a:buChar char="-"/>
            </a:pPr>
            <a:r>
              <a:rPr lang="en-GB" sz="1200" i="0" dirty="0">
                <a:effectLst/>
                <a:latin typeface="Arial" panose="020B0604020202020204" pitchFamily="34" charset="0"/>
                <a:ea typeface="Calibri" panose="020F0502020204030204" pitchFamily="34" charset="0"/>
              </a:rPr>
              <a:t>People’s experiences in health and social care </a:t>
            </a:r>
          </a:p>
          <a:p>
            <a:pPr marL="285750" indent="-285750">
              <a:buFontTx/>
              <a:buChar char="-"/>
            </a:pPr>
            <a:r>
              <a:rPr lang="en-GB" sz="1200" i="0" dirty="0">
                <a:effectLst/>
                <a:latin typeface="Arial" panose="020B0604020202020204" pitchFamily="34" charset="0"/>
                <a:ea typeface="Calibri" panose="020F0502020204030204" pitchFamily="34" charset="0"/>
              </a:rPr>
              <a:t>Feedback from staff and leaders </a:t>
            </a:r>
          </a:p>
          <a:p>
            <a:pPr marL="285750" indent="-285750">
              <a:buFontTx/>
              <a:buChar char="-"/>
            </a:pPr>
            <a:r>
              <a:rPr lang="en-GB" sz="1200" i="0" dirty="0">
                <a:effectLst/>
                <a:latin typeface="Arial" panose="020B0604020202020204" pitchFamily="34" charset="0"/>
                <a:ea typeface="Calibri" panose="020F0502020204030204" pitchFamily="34" charset="0"/>
              </a:rPr>
              <a:t>Feedback from partners </a:t>
            </a:r>
          </a:p>
          <a:p>
            <a:pPr marL="285750" indent="-285750">
              <a:buFontTx/>
              <a:buChar char="-"/>
            </a:pPr>
            <a:r>
              <a:rPr lang="en-GB" sz="1200" i="0" dirty="0">
                <a:effectLst/>
                <a:latin typeface="Arial" panose="020B0604020202020204" pitchFamily="34" charset="0"/>
                <a:ea typeface="Calibri" panose="020F0502020204030204" pitchFamily="34" charset="0"/>
              </a:rPr>
              <a:t>Processes  </a:t>
            </a:r>
          </a:p>
          <a:p>
            <a:endParaRPr lang="en-GB" sz="1200" i="0" dirty="0">
              <a:effectLst/>
              <a:latin typeface="Arial" panose="020B060402020202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This means that each time we come to assess this quality statement, we’ll have used evidence in each of these categories to come to a judgement.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It will only be the first assessment under our new approach, and for services newly registering with us, that we’ll look at every key evidence category though. Future assessments could include a blend of new and existing evidence.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A further way of tailoring our assessment framework is by setting out some example types, these you can see along the bottom row. These should be viewed as examples only, and not a checklist that providers should be using.  </a:t>
            </a:r>
            <a:endParaRPr lang="en-GB" sz="1200" i="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20D7BD-B251-4C81-A935-08EF5C6C800F}"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93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1D2AD3E-D472-4316-B3E6-D491A475E252}" type="slidenum">
              <a:rPr lang="en-GB" smtClean="0"/>
              <a:t>2</a:t>
            </a:fld>
            <a:endParaRPr lang="en-GB"/>
          </a:p>
        </p:txBody>
      </p:sp>
    </p:spTree>
    <p:extLst>
      <p:ext uri="{BB962C8B-B14F-4D97-AF65-F5344CB8AC3E}">
        <p14:creationId xmlns:p14="http://schemas.microsoft.com/office/powerpoint/2010/main" val="2323189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effectLst/>
                <a:latin typeface="Arial" panose="020B0604020202020204" pitchFamily="34" charset="0"/>
                <a:ea typeface="Calibri" panose="020F0502020204030204" pitchFamily="34" charset="0"/>
              </a:rPr>
              <a:t>We want to be clear with providers about the evidence we will be looking for as part of our assessments. This will vary depending on a number of things, for example the type or model of service or whether it’s at registration. It’s vital that we tailor our single assessment framework so it works for everyone.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To do this we have set out the key evidence categories we’ll collect evidence in to assess each quality statement in your sector.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In this example, we’re looking at the Planning for the future for Independent doctors. You can see that there are three of key categories noted: </a:t>
            </a:r>
          </a:p>
          <a:p>
            <a:endParaRPr lang="en-GB" sz="1200" i="0" dirty="0">
              <a:effectLst/>
              <a:latin typeface="Arial" panose="020B0604020202020204" pitchFamily="34" charset="0"/>
              <a:ea typeface="Calibri" panose="020F0502020204030204" pitchFamily="34" charset="0"/>
            </a:endParaRPr>
          </a:p>
          <a:p>
            <a:pPr marL="285750" indent="-285750">
              <a:buFontTx/>
              <a:buChar char="-"/>
            </a:pPr>
            <a:r>
              <a:rPr lang="en-GB" sz="1200" i="0" dirty="0">
                <a:effectLst/>
                <a:latin typeface="Arial" panose="020B0604020202020204" pitchFamily="34" charset="0"/>
                <a:ea typeface="Calibri" panose="020F0502020204030204" pitchFamily="34" charset="0"/>
              </a:rPr>
              <a:t>People’s experiences in health and social care </a:t>
            </a:r>
          </a:p>
          <a:p>
            <a:pPr marL="285750" indent="-285750">
              <a:buFontTx/>
              <a:buChar char="-"/>
            </a:pPr>
            <a:r>
              <a:rPr lang="en-GB" sz="1200" i="0" dirty="0">
                <a:effectLst/>
                <a:latin typeface="Arial" panose="020B0604020202020204" pitchFamily="34" charset="0"/>
                <a:ea typeface="Calibri" panose="020F0502020204030204" pitchFamily="34" charset="0"/>
              </a:rPr>
              <a:t>Feedback from staff and leaders </a:t>
            </a:r>
          </a:p>
          <a:p>
            <a:pPr marL="285750" indent="-285750">
              <a:buFontTx/>
              <a:buChar char="-"/>
            </a:pPr>
            <a:r>
              <a:rPr lang="en-GB" sz="1200" i="0" dirty="0">
                <a:effectLst/>
                <a:latin typeface="Arial" panose="020B0604020202020204" pitchFamily="34" charset="0"/>
                <a:ea typeface="Calibri" panose="020F0502020204030204" pitchFamily="34" charset="0"/>
              </a:rPr>
              <a:t>Processes </a:t>
            </a:r>
          </a:p>
          <a:p>
            <a:endParaRPr lang="en-GB" sz="1200" i="0" dirty="0">
              <a:effectLst/>
              <a:latin typeface="Arial" panose="020B060402020202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This means that each time we come to assess this quality statement, we’ll have used evidence in each of these categories to come to a judgement.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It will only be the first assessment under our new approach, and for services newly registering with us, that we’ll look at every key evidence category though. Future assessments could include a blend of new and existing evidence.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 </a:t>
            </a:r>
            <a:endParaRPr lang="en-GB" sz="1200" i="0" dirty="0">
              <a:effectLst/>
              <a:latin typeface="Calibri" panose="020F0502020204030204" pitchFamily="34" charset="0"/>
              <a:ea typeface="Calibri" panose="020F0502020204030204" pitchFamily="34" charset="0"/>
            </a:endParaRPr>
          </a:p>
          <a:p>
            <a:r>
              <a:rPr lang="en-GB" sz="1200" i="0" dirty="0">
                <a:effectLst/>
                <a:latin typeface="Arial" panose="020B0604020202020204" pitchFamily="34" charset="0"/>
                <a:ea typeface="Calibri" panose="020F0502020204030204" pitchFamily="34" charset="0"/>
              </a:rPr>
              <a:t>A further way of tailoring our assessment framework is by setting out some example types, these you can see along the bottom row. These should be viewed as examples only, and not a checklist that providers should be using.  </a:t>
            </a:r>
            <a:endParaRPr lang="en-GB" sz="1200" i="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20D7BD-B251-4C81-A935-08EF5C6C800F}"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93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Set timetable for planned evidence collection</a:t>
            </a:r>
          </a:p>
          <a:p>
            <a:r>
              <a:rPr lang="en-US" sz="1200" b="0" i="0" kern="1200" dirty="0">
                <a:solidFill>
                  <a:schemeClr val="tx1"/>
                </a:solidFill>
                <a:effectLst/>
                <a:latin typeface="+mn-lt"/>
                <a:ea typeface="+mn-ea"/>
                <a:cs typeface="+mn-cs"/>
              </a:rPr>
              <a:t>Each evidence category in the assessment framework has an initial schedule for assessment. This sets out the length of time before we need to collect evidence for that category in each service type. These are planned evidence collection activities.</a:t>
            </a:r>
          </a:p>
          <a:p>
            <a:endParaRPr lang="en-US" sz="1200" b="0" i="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starting point for this schedule is an understanding of key priorities and issues in different service types and models of care. This draws on what we know from our existing ratings as well as trends from national data sources. This national level view gives us a broad picture of the evidence we need to collect and how often we need to do it and will be set by our new Regulatory Leadership Function.</a:t>
            </a:r>
          </a:p>
          <a:p>
            <a:r>
              <a:rPr lang="en-GB" sz="1200" kern="1200" dirty="0">
                <a:solidFill>
                  <a:schemeClr val="tx1"/>
                </a:solidFill>
                <a:effectLst/>
                <a:latin typeface="+mn-lt"/>
                <a:ea typeface="+mn-ea"/>
                <a:cs typeface="+mn-cs"/>
              </a:rPr>
              <a:t> </a:t>
            </a:r>
          </a:p>
          <a:p>
            <a:r>
              <a:rPr lang="en-US" dirty="0"/>
              <a:t>The frequency of assessments will depend on the information we receive and the evidence we collect about a service, rather than just on the type of service and its previous rating. We use our approach to decide:</a:t>
            </a:r>
          </a:p>
          <a:p>
            <a:pPr marL="171450" indent="-171450">
              <a:buFont typeface="Arial" panose="020B0604020202020204" pitchFamily="34" charset="0"/>
              <a:buChar char="•"/>
            </a:pPr>
            <a:r>
              <a:rPr lang="en-US" dirty="0"/>
              <a:t>where we focus our activity at a sector and individual provider level</a:t>
            </a:r>
          </a:p>
          <a:p>
            <a:pPr marL="171450" indent="-171450">
              <a:buFont typeface="Arial" panose="020B0604020202020204" pitchFamily="34" charset="0"/>
              <a:buChar char="•"/>
            </a:pPr>
            <a:r>
              <a:rPr lang="en-US" dirty="0"/>
              <a:t>how often we carry out assessment activity</a:t>
            </a:r>
          </a:p>
          <a:p>
            <a:pPr marL="171450" indent="-171450">
              <a:buFont typeface="Arial" panose="020B0604020202020204" pitchFamily="34" charset="0"/>
              <a:buChar char="•"/>
            </a:pPr>
            <a:r>
              <a:rPr lang="en-US" dirty="0"/>
              <a:t>what type of activity we use to gather evidence.</a:t>
            </a:r>
          </a:p>
          <a:p>
            <a:endParaRPr lang="en-US" dirty="0"/>
          </a:p>
          <a:p>
            <a:r>
              <a:rPr lang="en-US" sz="1200" b="0" i="0" kern="1200" dirty="0">
                <a:solidFill>
                  <a:schemeClr val="tx1"/>
                </a:solidFill>
                <a:effectLst/>
                <a:latin typeface="+mn-lt"/>
                <a:ea typeface="+mn-ea"/>
                <a:cs typeface="+mn-cs"/>
              </a:rPr>
              <a:t>As well as our planned evidence collection activity, we also receive regular pieces of information.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we receive information that indicates an immediate risk, concern or change in quality, this could trigger action to collect evidence. For example, this could include information from:</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whistleblowing concerns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safeguarding reports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statutory notifications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people using services, including information reported through </a:t>
            </a:r>
            <a:r>
              <a:rPr lang="en-US" sz="1200" b="0" i="0" u="none" strike="noStrike" kern="1200" dirty="0">
                <a:solidFill>
                  <a:schemeClr val="tx1"/>
                </a:solidFill>
                <a:effectLst/>
                <a:latin typeface="+mn-lt"/>
                <a:ea typeface="+mn-ea"/>
                <a:cs typeface="+mn-cs"/>
                <a:hlinkClick r:id="rId3"/>
              </a:rPr>
              <a:t>give feedback on care</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Sometimes, we will prioritise which services to assess according to where we think there might be a significant change in quality.</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allows us to collect evidence in both a planned and responsive way.</a:t>
            </a:r>
          </a:p>
          <a:p>
            <a:endParaRPr lang="en-GB" dirty="0"/>
          </a:p>
          <a:p>
            <a:r>
              <a:rPr lang="en-GB" b="1" dirty="0"/>
              <a:t>Collect evidence</a:t>
            </a:r>
          </a:p>
          <a:p>
            <a:r>
              <a:rPr lang="en-GB" b="0" dirty="0"/>
              <a:t>Our site visits for the purposes of gathering evidence will continue to be called inspections. </a:t>
            </a:r>
            <a:r>
              <a:rPr lang="en-GB" sz="1200" kern="1200" dirty="0">
                <a:solidFill>
                  <a:schemeClr val="tx1"/>
                </a:solidFill>
                <a:effectLst/>
                <a:latin typeface="+mn-lt"/>
                <a:ea typeface="+mn-ea"/>
                <a:cs typeface="+mn-cs"/>
              </a:rPr>
              <a:t>We might do this when a service is registering with us, when we’re assessing quality for services already registered with us or when carrying out enforcement activity.</a:t>
            </a:r>
          </a:p>
          <a:p>
            <a:endParaRPr lang="en-GB" sz="1200" b="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will also prioritise an inspection where there is a greater risk of a poor culture going undetected and it is the only way to gather people’s experience of care. We may make more frequent (and longer) site visits to these services.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Ultimately, inspections will remain a hugely valuable tool but the difference will be that time on site will be spent observing care and the care environment, equipment and premises and speaking to people using services and staff. Importantly, they are just one way in which we will gather evidence.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know that in order to gather some evidence we don’t actually need to visit a service. Also in some settings it would not be appropriate for us to observe care directly, for example in home care of GP practices where the best methods for collecting evidence may be off site.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have piloted how we can do this already over the last couple of years, but we want to make this flexibility central to our approach.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Many of our assessments of quality will involve a combination of evidence collection methods. However, there will be times when we only use the evidence that we collect off site to carry out an assessment of quality but we’ll be clear with providers and the public about the process we’ve gone through in our assessment reports.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change in our approach is central to us maximising the time we spend on an inspection, as well as giving a more up-to-date view of quality. </a:t>
            </a:r>
          </a:p>
          <a:p>
            <a:endParaRPr lang="en-GB" sz="1200" kern="1200" dirty="0">
              <a:solidFill>
                <a:schemeClr val="tx1"/>
              </a:solidFill>
              <a:effectLst/>
              <a:latin typeface="+mn-lt"/>
              <a:ea typeface="+mn-ea"/>
              <a:cs typeface="+mn-cs"/>
            </a:endParaRPr>
          </a:p>
          <a:p>
            <a:endParaRPr lang="en-GB" b="0" dirty="0"/>
          </a:p>
          <a:p>
            <a:r>
              <a:rPr lang="en-GB" b="1" dirty="0"/>
              <a:t>Review and score evidence categories</a:t>
            </a:r>
          </a:p>
          <a:p>
            <a:r>
              <a:rPr lang="en-US" sz="1200" b="0" i="0" kern="1200" dirty="0">
                <a:solidFill>
                  <a:schemeClr val="tx1"/>
                </a:solidFill>
                <a:effectLst/>
                <a:latin typeface="+mn-lt"/>
                <a:ea typeface="+mn-ea"/>
                <a:cs typeface="+mn-cs"/>
              </a:rPr>
              <a:t>In forming a view of quality, we use a scoring framework to enable us to make consistent judgements. Our scores will translate into one of the ratings for the key questions (safe, effective, caring, responsive, and well-led). Scores will also be the basis for our view of quality at an overall service level.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Using scoring as part of our assessments will: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help us be clearer and more open about how we’ve reached a judgement on quality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show if a service is close to another rating. For example, for a rating of good the score can show if it’s nearing either outstanding or requires improvement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help us to see if quality is moving up or down within a rating.</a:t>
            </a:r>
          </a:p>
          <a:p>
            <a:endParaRPr lang="en-GB" b="1" dirty="0"/>
          </a:p>
          <a:p>
            <a:r>
              <a:rPr lang="en-US" sz="1200" b="0" i="0" kern="1200" dirty="0">
                <a:solidFill>
                  <a:schemeClr val="tx1"/>
                </a:solidFill>
                <a:effectLst/>
                <a:latin typeface="+mn-lt"/>
                <a:ea typeface="+mn-ea"/>
                <a:cs typeface="+mn-cs"/>
              </a:rPr>
              <a:t>To make things clearer, we’ll set out the types of evidence we’ll focus on in each required evidence category when we’re assessing a quality statement.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assess a particular quality statement, we will take into account the evidence we have in each of the required evidence categories. This will vary depending on the type of service. For example, the evidence we will collect for GP practices will be different to what we’ll have available to us in an assessment of a home care service.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Evidence could be information that we either: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already have, for example from statutory notifications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actively look for, for example from an on-site inspection</a:t>
            </a:r>
          </a:p>
          <a:p>
            <a:endParaRPr lang="en-GB" b="1" dirty="0"/>
          </a:p>
          <a:p>
            <a:r>
              <a:rPr lang="en-US" sz="1200" b="0" i="0" kern="1200" dirty="0">
                <a:solidFill>
                  <a:schemeClr val="tx1"/>
                </a:solidFill>
                <a:effectLst/>
                <a:latin typeface="+mn-lt"/>
                <a:ea typeface="+mn-ea"/>
                <a:cs typeface="+mn-cs"/>
              </a:rPr>
              <a:t>Depending on what we find, we give a score for each required evidence category:</a:t>
            </a:r>
          </a:p>
          <a:p>
            <a:r>
              <a:rPr lang="en-US" sz="1200" b="0" i="0" kern="1200" dirty="0">
                <a:solidFill>
                  <a:schemeClr val="tx1"/>
                </a:solidFill>
                <a:effectLst/>
                <a:latin typeface="+mn-lt"/>
                <a:ea typeface="+mn-ea"/>
                <a:cs typeface="+mn-cs"/>
              </a:rPr>
              <a:t>4 = Evidence shows an exceptional standard of care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3 = Evidence shows a good standard of care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2 = Evidence shows shortfalls in the standard of care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1 = Evidence shows significant shortfalls in the standard of care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we are moving away from assessing at a single point in time, in future we will likely assess different areas of the framework on an ongoing basis. This means we can update scores for different evidence categories at different times. This is because our national schedule guides how often we need to collect evidence and we’ll want to do this more frequently in some services and for some categories than others.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Any changes in evidence category scores can then update the existing quality statement score. This can then have an impact on the rating.</a:t>
            </a:r>
          </a:p>
          <a:p>
            <a:br>
              <a:rPr lang="en-GB" b="1" dirty="0"/>
            </a:br>
            <a:endParaRPr lang="en-GB" b="1" dirty="0"/>
          </a:p>
          <a:p>
            <a:r>
              <a:rPr lang="en-GB" b="1" dirty="0"/>
              <a:t>Publication</a:t>
            </a:r>
          </a:p>
          <a:p>
            <a:endParaRPr lang="en-GB" b="1" dirty="0"/>
          </a:p>
          <a:p>
            <a:r>
              <a:rPr lang="en-GB" b="0" dirty="0"/>
              <a:t>We’ll then look to publish the outputs from our assessments. We’re currently engaging with stakeholders on this now, but our current thinking is that in time we’ll publish the scores for each quality statement to help give a more granular view of quality. </a:t>
            </a:r>
          </a:p>
          <a:p>
            <a:endParaRPr lang="en-GB" b="0" dirty="0"/>
          </a:p>
          <a:p>
            <a:r>
              <a:rPr lang="en-GB" b="0" dirty="0"/>
              <a:t>This will be supplemented with some short narrative, focusing heavily on what we’ve heard from people using the service.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DC54F9-E11A-4634-8FAE-3E7D095BE3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989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This is an example of what a planned evidence collection schedule will be in general practice.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based on what we know are the issues in general practice, and is combined with our own organisational priorities and modelling to work out what is possible with our current workforce. </a:t>
            </a:r>
            <a:r>
              <a:rPr lang="en-GB" sz="1200" kern="1200" dirty="0">
                <a:solidFill>
                  <a:schemeClr val="tx1"/>
                </a:solidFill>
                <a:effectLst/>
                <a:latin typeface="+mn-lt"/>
                <a:ea typeface="+mn-ea"/>
                <a:cs typeface="+mn-cs"/>
              </a:rPr>
              <a:t>This draws on what we know from our existing ratings as well as trends from national data sources. This national level view gives us a broad picture of the evidence we need to collect and how often we need to do it and will be set by our new Regulatory Leadership 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general practice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But we know that on its own this won’t be as flexible as we need it to. This initial timetable is the minimum we’d want to do – but we will layer on top of this with what we know about the local area and the service itself as other issues of concern or interest emerge. For example if we know that if we see repeated issues under the same provider, then we need to prioritise proactive activity with other services with the same leadership. Similarly, if we identified that a particular service type was struggling in an area – then again we could prioritise activity ahead of the timetables on the slide. This could also include other areas where we want to gather evidence – i.e. as part of a national thematic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We’ll also receive information on through other means – for example give feedback on care, or whistleblowing concerns. These would also dictate and drive our regulatory activity.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20D7BD-B251-4C81-A935-08EF5C6C80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662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Infection prevention and control: </a:t>
            </a:r>
            <a:r>
              <a:rPr lang="en-US" sz="1200" b="0" i="0" kern="1200" dirty="0">
                <a:solidFill>
                  <a:schemeClr val="tx1"/>
                </a:solidFill>
                <a:effectLst/>
                <a:latin typeface="+mn-lt"/>
                <a:ea typeface="+mn-ea"/>
                <a:cs typeface="+mn-cs"/>
              </a:rPr>
              <a:t>We assess and manage the risk of infection. We detect and control the risk of it spreading and share any concerns with appropriate agencies promptly.</a:t>
            </a:r>
          </a:p>
          <a:p>
            <a:r>
              <a:rPr lang="en-US" sz="1200" b="0" i="0" kern="1200" dirty="0">
                <a:solidFill>
                  <a:schemeClr val="tx1"/>
                </a:solidFill>
                <a:effectLst/>
                <a:latin typeface="+mn-lt"/>
                <a:ea typeface="+mn-ea"/>
                <a:cs typeface="+mn-cs"/>
              </a:rPr>
              <a:t>In general practice, the required categories for this are: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people’s experiences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feedback from staff and leaders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observation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processes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would look at individual pieces of evidence under each category and based on the strength of what we find, give a score of 1 to 4.</a:t>
            </a:r>
          </a:p>
          <a:p>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We would then combine this new evidence with what we already hold on ‘processes’ to help us form a view of quality.</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20D7BD-B251-4C81-A935-08EF5C6C80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1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first calculate </a:t>
            </a:r>
            <a:r>
              <a:rPr lang="en-US" sz="1200" b="0" i="0" kern="1200" dirty="0">
                <a:solidFill>
                  <a:schemeClr val="tx1"/>
                </a:solidFill>
                <a:effectLst/>
                <a:latin typeface="+mn-lt"/>
                <a:ea typeface="+mn-ea"/>
                <a:cs typeface="+mn-cs"/>
              </a:rPr>
              <a:t>this as a percentage so that we have more detailed information at evidence category and quality statement level, and can share this. In time, this will support benchmarking information.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calculate the percentage, we divide the total (in this case 7) by the maximum possible score. This maximum score is the number of required evidence categories multiplied by the highest score for each category, which is 4. In this case, the maximum score is 16. Here, it gives a percentage score for the quality statement of 44% (this is 7 divided by 16).</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convert this back to a score so it is easier to:</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understand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combine with other quality statement scores to calculate the related key question score.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use these thresholds to convert percentages to scores: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25 to 38% = 1</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39 to 62% = 2</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63 to 87% = 3</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over 87% = 4</a:t>
            </a:r>
          </a:p>
          <a:p>
            <a:r>
              <a:rPr lang="en-US" sz="1200" b="0" i="0" kern="1200" dirty="0">
                <a:solidFill>
                  <a:schemeClr val="tx1"/>
                </a:solidFill>
                <a:effectLst/>
                <a:latin typeface="+mn-lt"/>
                <a:ea typeface="+mn-ea"/>
                <a:cs typeface="+mn-cs"/>
              </a:rPr>
              <a:t>In this case, the percentage score of 44% converts to a score of 2.</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then use this score to give us an updated view of quality at key question level. In this case it is for the safe key question:</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20D7BD-B251-4C81-A935-08EF5C6C80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45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Again, we calculate a percentage score. We divide the total (in this case 13) by the maximum possible score. For the safe key question, this is 8 quality statements multiplied by the highest score for each statement, which is 4. So the maximum score is 32. Here, it gives a percentage score for the key question of 41% (this is 13 divided by 32).</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key question level we translate this percentage into a rating rather than a score, using these thresholds: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25 to 38% = inadequate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39 to 62% = requires improvement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63 to 87% = good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over 87% = outstanding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Therefore, the rating for the safe key question in this case is requires improvement.</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20D7BD-B251-4C81-A935-08EF5C6C80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714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still engaging with the public and providers on what our reports should look like but here a mock up – </a:t>
            </a:r>
          </a:p>
          <a:p>
            <a:endParaRPr lang="en-GB" dirty="0"/>
          </a:p>
          <a:p>
            <a:r>
              <a:rPr lang="en-GB" dirty="0"/>
              <a:t>This shows the same scores carried through to how it might look on our website for the safe key question only. The service is shown as being on the borderline between inadequate and requirements improvement.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20D7BD-B251-4C81-A935-08EF5C6C80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266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We’re bringing together our sector teams </a:t>
            </a:r>
            <a:r>
              <a:rPr lang="en-GB" sz="1300" dirty="0"/>
              <a:t>(adult social care, hospitals, primary medical services) into one Operations group. </a:t>
            </a:r>
          </a:p>
          <a:p>
            <a:endParaRPr lang="en-GB" sz="1300" dirty="0"/>
          </a:p>
          <a:p>
            <a:r>
              <a:rPr lang="en-GB" sz="1300" dirty="0"/>
              <a:t>Our operational activity will work across </a:t>
            </a:r>
            <a:r>
              <a:rPr lang="en-GB" sz="1300" b="1" dirty="0"/>
              <a:t>four geographic areas or ‘networks’ </a:t>
            </a:r>
            <a:r>
              <a:rPr lang="en-GB" sz="1300" dirty="0"/>
              <a:t>and will be responsible for carrying out our assessments of quality. The four networks are:</a:t>
            </a:r>
          </a:p>
          <a:p>
            <a:pPr marL="181137" indent="-181137">
              <a:buFont typeface="Arial" panose="020B0604020202020204" pitchFamily="34" charset="0"/>
              <a:buChar char="•"/>
            </a:pPr>
            <a:r>
              <a:rPr lang="en-GB" sz="1300" dirty="0"/>
              <a:t>North</a:t>
            </a:r>
          </a:p>
          <a:p>
            <a:pPr marL="181137" indent="-181137">
              <a:buFont typeface="Arial" panose="020B0604020202020204" pitchFamily="34" charset="0"/>
              <a:buChar char="•"/>
            </a:pPr>
            <a:r>
              <a:rPr lang="en-GB" sz="1300" dirty="0"/>
              <a:t>Midlands</a:t>
            </a:r>
          </a:p>
          <a:p>
            <a:pPr marL="181137" indent="-181137">
              <a:buFont typeface="Arial" panose="020B0604020202020204" pitchFamily="34" charset="0"/>
              <a:buChar char="•"/>
            </a:pPr>
            <a:r>
              <a:rPr lang="en-GB" sz="1300" dirty="0"/>
              <a:t>London and East of England</a:t>
            </a:r>
          </a:p>
          <a:p>
            <a:pPr marL="181137" indent="-181137">
              <a:buFont typeface="Arial" panose="020B0604020202020204" pitchFamily="34" charset="0"/>
              <a:buChar char="•"/>
            </a:pPr>
            <a:r>
              <a:rPr lang="en-GB" sz="1300" dirty="0"/>
              <a:t>South.</a:t>
            </a:r>
          </a:p>
          <a:p>
            <a:endParaRPr lang="en-GB" sz="1300" dirty="0"/>
          </a:p>
          <a:p>
            <a:r>
              <a:rPr lang="en-GB" sz="1300" dirty="0"/>
              <a:t>Within these networks we’ll divide ourselves into teams at a local level (around 110/115) that include colleagues with a mix of expertise and experience of different types of health and social care services to make sure we can share specialist skills and knowledge about all sectors. This means bringing people together who have different perspectives to give us the best view of services across a local area. </a:t>
            </a:r>
          </a:p>
          <a:p>
            <a:r>
              <a:rPr lang="en-GB" sz="1300" dirty="0"/>
              <a:t> </a:t>
            </a:r>
          </a:p>
          <a:p>
            <a:r>
              <a:rPr lang="en-US" sz="1300" dirty="0"/>
              <a:t>In practice, this means our new teams will be made up of inspectors, assessors,  regulatory coordinators and regulatory offices. Each team will be led by an operations manager and contain a mix of these roles depending on the services in a particular area. There will be around 9-12 people in each team. </a:t>
            </a:r>
          </a:p>
          <a:p>
            <a:endParaRPr lang="en-US" sz="1300" dirty="0"/>
          </a:p>
          <a:p>
            <a:r>
              <a:rPr lang="en-US" sz="1300" dirty="0"/>
              <a:t>While colleagues will retain their sector specialism, they’ll also have access to senior specialists in each sector who will provide additional expertise, in addition to our continued use of specialist advisors. </a:t>
            </a:r>
            <a:endParaRPr lang="en-GB" sz="1300" dirty="0"/>
          </a:p>
          <a:p>
            <a:endParaRPr lang="en-GB" sz="1300" dirty="0"/>
          </a:p>
          <a:p>
            <a:pPr defTabSz="966064">
              <a:defRPr/>
            </a:pPr>
            <a:r>
              <a:rPr lang="en-GB" sz="1300" dirty="0"/>
              <a:t>As part of this wider group, we are also establishing a National Operations directorate, which will include our registration team and our national operations teams such as those looking at oral health, and children’s services. This will also include our registration team.</a:t>
            </a:r>
          </a:p>
          <a:p>
            <a:endParaRPr lang="en-GB" sz="1300" dirty="0"/>
          </a:p>
          <a:p>
            <a:r>
              <a:rPr lang="en-GB" sz="1300" dirty="0"/>
              <a:t>All of these colleagues will be supported by a central hub that will:</a:t>
            </a:r>
          </a:p>
          <a:p>
            <a:pPr marL="181137" indent="-181137">
              <a:buFont typeface="Arial" panose="020B0604020202020204" pitchFamily="34" charset="0"/>
              <a:buChar char="•"/>
            </a:pPr>
            <a:r>
              <a:rPr lang="en-GB" sz="1300" dirty="0"/>
              <a:t>monitor performance, risk and assurance</a:t>
            </a:r>
          </a:p>
          <a:p>
            <a:pPr marL="181137" indent="-181137">
              <a:buFont typeface="Arial" panose="020B0604020202020204" pitchFamily="34" charset="0"/>
              <a:buChar char="•"/>
            </a:pPr>
            <a:r>
              <a:rPr lang="en-GB" sz="1300" dirty="0"/>
              <a:t>oversee wellbeing, learning and development</a:t>
            </a:r>
          </a:p>
          <a:p>
            <a:pPr marL="181137" indent="-181137">
              <a:buFont typeface="Arial" panose="020B0604020202020204" pitchFamily="34" charset="0"/>
              <a:buChar char="•"/>
            </a:pPr>
            <a:r>
              <a:rPr lang="en-GB" sz="1300" dirty="0"/>
              <a:t>share best practice and standards</a:t>
            </a:r>
          </a:p>
          <a:p>
            <a:pPr marL="181137" indent="-181137">
              <a:buFont typeface="Arial" panose="020B0604020202020204" pitchFamily="34" charset="0"/>
              <a:buChar char="•"/>
            </a:pPr>
            <a:r>
              <a:rPr lang="en-GB" sz="1300" dirty="0"/>
              <a:t>ensure consistency.</a:t>
            </a:r>
          </a:p>
          <a:p>
            <a:endParaRPr lang="en-GB" sz="1300" dirty="0"/>
          </a:p>
          <a:p>
            <a:r>
              <a:rPr lang="en-GB" sz="1300" dirty="0"/>
              <a:t>We now have a new senior leadership team that leads our Operations group. The team comprises Director roles that replace the existing role of a Deputy Chief Inspector.</a:t>
            </a:r>
          </a:p>
          <a:p>
            <a:endParaRPr lang="en-GB" dirty="0"/>
          </a:p>
        </p:txBody>
      </p:sp>
      <p:sp>
        <p:nvSpPr>
          <p:cNvPr id="4" name="Slide Number Placeholder 3"/>
          <p:cNvSpPr>
            <a:spLocks noGrp="1"/>
          </p:cNvSpPr>
          <p:nvPr>
            <p:ph type="sldNum" sz="quarter" idx="5"/>
          </p:nvPr>
        </p:nvSpPr>
        <p:spPr/>
        <p:txBody>
          <a:bodyPr/>
          <a:lstStyle/>
          <a:p>
            <a:pPr defTabSz="483032">
              <a:defRPr/>
            </a:pPr>
            <a:fld id="{2BDC54F9-E11A-4634-8FAE-3E7D095BE325}" type="slidenum">
              <a:rPr lang="en-GB">
                <a:solidFill>
                  <a:prstClr val="black"/>
                </a:solidFill>
                <a:latin typeface="Calibri" panose="020F0502020204030204"/>
              </a:rPr>
              <a:pPr defTabSz="483032">
                <a:defRPr/>
              </a:pPr>
              <a:t>30</a:t>
            </a:fld>
            <a:endParaRPr lang="en-GB">
              <a:solidFill>
                <a:prstClr val="black"/>
              </a:solidFill>
              <a:latin typeface="Calibri" panose="020F0502020204030204"/>
            </a:endParaRPr>
          </a:p>
        </p:txBody>
      </p:sp>
    </p:spTree>
    <p:extLst>
      <p:ext uri="{BB962C8B-B14F-4D97-AF65-F5344CB8AC3E}">
        <p14:creationId xmlns:p14="http://schemas.microsoft.com/office/powerpoint/2010/main" val="2696966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Created and updated by Ayse Sema – 14 August 2023 </a:t>
            </a:r>
          </a:p>
          <a:p>
            <a:endParaRPr lang="en-GB" sz="1200" dirty="0">
              <a:latin typeface="Arial" panose="020B0604020202020204" pitchFamily="34" charset="0"/>
              <a:cs typeface="Arial" panose="020B0604020202020204" pitchFamily="34" charset="0"/>
            </a:endParaRPr>
          </a:p>
          <a:p>
            <a:r>
              <a:rPr lang="en-GB" sz="1200" b="1" u="sng" dirty="0">
                <a:latin typeface="Arial" panose="020B0604020202020204" pitchFamily="34" charset="0"/>
                <a:cs typeface="Arial" panose="020B0604020202020204" pitchFamily="34" charset="0"/>
              </a:rPr>
              <a:t>THIS SLIDE IS ANIMATED.  ONE CLICK AND IT’LL START TO APPEAR. </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Webinars: </a:t>
            </a:r>
          </a:p>
          <a:p>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2 August – Timeline to introducing our new regulatory approach and provider portal - can now be accessed on YouTube </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End of August – </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Introducing quality statements and evidence categories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September – </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Introducing how we'll collect and score evidence to produce ratings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October – </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Frequency of assessment in the new regulatory approach and national risk profiles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November – </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New provider portal - an update on how we're rolling this out and new functionality available from November</a:t>
            </a: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620D7BD-B251-4C81-A935-08EF5C6C800F}" type="slidenum">
              <a:rPr lang="en-GB" smtClean="0"/>
              <a:t>32</a:t>
            </a:fld>
            <a:endParaRPr lang="en-GB"/>
          </a:p>
        </p:txBody>
      </p:sp>
    </p:spTree>
    <p:extLst>
      <p:ext uri="{BB962C8B-B14F-4D97-AF65-F5344CB8AC3E}">
        <p14:creationId xmlns:p14="http://schemas.microsoft.com/office/powerpoint/2010/main" val="2816223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CQC is changing playlist </a:t>
            </a:r>
          </a:p>
          <a:p>
            <a:pPr marL="171450" indent="-171450">
              <a:buFontTx/>
              <a:buChar char="-"/>
            </a:pPr>
            <a:r>
              <a:rPr lang="en-GB" dirty="0"/>
              <a:t>This will have a playlist of all of the webinars that we have conducted in this period of time on the transformation </a:t>
            </a:r>
          </a:p>
          <a:p>
            <a:pPr marL="171450" indent="-171450">
              <a:buFontTx/>
              <a:buChar char="-"/>
            </a:pPr>
            <a:r>
              <a:rPr lang="en-GB" dirty="0"/>
              <a:t>The last webinar, on the 2 August, will be here too </a:t>
            </a:r>
          </a:p>
        </p:txBody>
      </p:sp>
      <p:sp>
        <p:nvSpPr>
          <p:cNvPr id="4" name="Slide Number Placeholder 3"/>
          <p:cNvSpPr>
            <a:spLocks noGrp="1"/>
          </p:cNvSpPr>
          <p:nvPr>
            <p:ph type="sldNum" sz="quarter" idx="5"/>
          </p:nvPr>
        </p:nvSpPr>
        <p:spPr/>
        <p:txBody>
          <a:bodyPr/>
          <a:lstStyle/>
          <a:p>
            <a:fld id="{3620D7BD-B251-4C81-A935-08EF5C6C800F}" type="slidenum">
              <a:rPr lang="en-GB" smtClean="0"/>
              <a:t>33</a:t>
            </a:fld>
            <a:endParaRPr lang="en-GB"/>
          </a:p>
        </p:txBody>
      </p:sp>
    </p:spTree>
    <p:extLst>
      <p:ext uri="{BB962C8B-B14F-4D97-AF65-F5344CB8AC3E}">
        <p14:creationId xmlns:p14="http://schemas.microsoft.com/office/powerpoint/2010/main" val="3932696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Updated June 2023 by Ayse Sema</a:t>
            </a:r>
          </a:p>
          <a:p>
            <a:endParaRPr lang="en-GB" dirty="0"/>
          </a:p>
          <a:p>
            <a:r>
              <a:rPr lang="en-GB" dirty="0"/>
              <a:t>Numbers produced </a:t>
            </a:r>
            <a:r>
              <a:rPr lang="en-GB"/>
              <a:t>by Performance team. </a:t>
            </a:r>
            <a:endParaRPr lang="en-GB" dirty="0"/>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a:solidFill>
                  <a:prstClr val="black"/>
                </a:solidFill>
                <a:latin typeface="Calibri" panose="020F0502020204030204"/>
              </a:rPr>
              <a:pPr defTabSz="483032">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3307102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34</a:t>
            </a:fld>
            <a:endParaRPr lang="en-GB"/>
          </a:p>
        </p:txBody>
      </p:sp>
    </p:spTree>
    <p:extLst>
      <p:ext uri="{BB962C8B-B14F-4D97-AF65-F5344CB8AC3E}">
        <p14:creationId xmlns:p14="http://schemas.microsoft.com/office/powerpoint/2010/main" val="3637580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Our</a:t>
            </a:r>
            <a:r>
              <a:rPr lang="en-GB" sz="1300" u="sng" dirty="0">
                <a:hlinkClick r:id="rId3"/>
              </a:rPr>
              <a:t> strategy</a:t>
            </a:r>
            <a:r>
              <a:rPr lang="en-GB" sz="1300" dirty="0"/>
              <a:t> sets out an ambitious future that will ensure we keep delivering our purpose. To deliver that strategy effectively, we need to change how we work.</a:t>
            </a:r>
          </a:p>
          <a:p>
            <a:endParaRPr lang="en-GB" sz="1300" dirty="0"/>
          </a:p>
          <a:p>
            <a:pPr marL="181137" indent="-181137">
              <a:buFont typeface="Arial" panose="020B0604020202020204" pitchFamily="34" charset="0"/>
              <a:buChar char="•"/>
            </a:pPr>
            <a:r>
              <a:rPr lang="en-GB" sz="1300" dirty="0"/>
              <a:t>We know that it’s important to understand the quality of care in a local area or system in order to improve it and keep people safe. It’s often when people move between care services that they fall through the cracks and have a poorer experience. </a:t>
            </a:r>
          </a:p>
          <a:p>
            <a:pPr marL="181137" indent="-181137">
              <a:buFont typeface="Arial" panose="020B0604020202020204" pitchFamily="34" charset="0"/>
              <a:buChar char="•"/>
            </a:pPr>
            <a:r>
              <a:rPr lang="en-GB" sz="1300" dirty="0"/>
              <a:t>We now have new regulatory powers that allow us to offer the public and Parliament a meaningful and independent view on care at a system and local authority level. We need to make sure that we use our new and existing powers effectively to improve people’s care and deliver our strategy, so we’re changing how we work and how we regulate to do this.</a:t>
            </a:r>
          </a:p>
          <a:p>
            <a:pPr marL="181137" indent="-181137">
              <a:buFont typeface="Arial" panose="020B0604020202020204" pitchFamily="34" charset="0"/>
              <a:buChar char="•"/>
            </a:pPr>
            <a:r>
              <a:rPr lang="en-GB" sz="1300" dirty="0"/>
              <a:t>Before the pandemic, we were clear that we needed a way to look at the quality of care across health and care systems. We knew our regulation needed to be less complex and more efficient. We wanted to regulate in a smarter way – being able to adapt and respond to risk, uncertainty and demand, with data and information at our fingertips. The pandemic has highlighted the areas that we already knew needed to change.</a:t>
            </a:r>
          </a:p>
          <a:p>
            <a:pPr marL="181137" indent="-181137">
              <a:buFont typeface="Arial" panose="020B0604020202020204" pitchFamily="34" charset="0"/>
              <a:buChar char="•"/>
            </a:pPr>
            <a:r>
              <a:rPr lang="en-GB" sz="1300" dirty="0"/>
              <a:t>Now, as we emerge from the pandemic, the health and care sector itself has changed and is struggling to recover along with new challenges and risks. We want to work with the sector, as an effective partner. We simply can’t stand still – we must transform to adapt to the changing nature of health and care provision and the changing needs of people who use services.</a:t>
            </a:r>
          </a:p>
        </p:txBody>
      </p:sp>
      <p:sp>
        <p:nvSpPr>
          <p:cNvPr id="4" name="Slide Number Placeholder 3"/>
          <p:cNvSpPr>
            <a:spLocks noGrp="1"/>
          </p:cNvSpPr>
          <p:nvPr>
            <p:ph type="sldNum" sz="quarter" idx="5"/>
          </p:nvPr>
        </p:nvSpPr>
        <p:spPr/>
        <p:txBody>
          <a:bodyPr/>
          <a:lstStyle/>
          <a:p>
            <a:fld id="{09997180-E097-48CE-802B-A662322B1D87}" type="slidenum">
              <a:rPr lang="en-GB" smtClean="0"/>
              <a:t>4</a:t>
            </a:fld>
            <a:endParaRPr lang="en-GB"/>
          </a:p>
        </p:txBody>
      </p:sp>
    </p:spTree>
    <p:extLst>
      <p:ext uri="{BB962C8B-B14F-4D97-AF65-F5344CB8AC3E}">
        <p14:creationId xmlns:p14="http://schemas.microsoft.com/office/powerpoint/2010/main" val="1651967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83032" rtl="0" eaLnBrk="1" fontAlgn="auto" latinLnBrk="0" hangingPunct="1">
              <a:lnSpc>
                <a:spcPct val="100000"/>
              </a:lnSpc>
              <a:spcBef>
                <a:spcPts val="0"/>
              </a:spcBef>
              <a:spcAft>
                <a:spcPts val="0"/>
              </a:spcAft>
              <a:buClrTx/>
              <a:buSzTx/>
              <a:buFontTx/>
              <a:buNone/>
              <a:tabLst/>
              <a:defRPr/>
            </a:pPr>
            <a:fld id="{09997180-E097-48CE-802B-A662322B1D87}"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32"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69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300" b="1" dirty="0"/>
              <a:t>New technology </a:t>
            </a:r>
            <a:r>
              <a:rPr lang="en-GB" sz="1300" dirty="0"/>
              <a:t>– we’ll be able to harness what we hear from people using services through new skills and technology for data and insight, supporting our colleagues to make decisions. This is coupled with a better experience for providers through our new online portal, to reduce burden and increase the quality of data we collect from them.</a:t>
            </a:r>
          </a:p>
          <a:p>
            <a:pPr lvl="0"/>
            <a:r>
              <a:rPr lang="en-GB" sz="1300" b="1" dirty="0"/>
              <a:t>New policy</a:t>
            </a:r>
            <a:r>
              <a:rPr lang="en-GB" sz="1300" dirty="0"/>
              <a:t> – we’ll use a single quality assessment framework for all service types and at all levels, from registration through to provider assessments and assessments of integrated care systems (ICSs) and local authorities. This will be the basis for our judgements about quality.</a:t>
            </a:r>
          </a:p>
          <a:p>
            <a:pPr lvl="0"/>
            <a:r>
              <a:rPr lang="en-GB" sz="1300" b="1" dirty="0"/>
              <a:t>New ways of working </a:t>
            </a:r>
            <a:r>
              <a:rPr lang="en-GB" sz="1300" dirty="0"/>
              <a:t>– we’ll be working in teams with a mix of expertise and experience of different health and social care sectors to make sure we can share specialist skills and knowledge about all sectors. This means bringing people together who have different perspectives to give us the best view of services across a local area.</a:t>
            </a:r>
          </a:p>
          <a:p>
            <a:pPr lvl="0"/>
            <a:r>
              <a:rPr lang="en-GB" sz="1300" b="1" dirty="0"/>
              <a:t>New powers </a:t>
            </a:r>
            <a:r>
              <a:rPr lang="en-GB" sz="1300" dirty="0"/>
              <a:t>– we’ll build on our previous activity looking at how services work together across a local area with new powers to look at ICSs and local authorities, which will help to hold them to account and encourage improvement. </a:t>
            </a:r>
          </a:p>
          <a:p>
            <a:r>
              <a:rPr lang="en-GB" sz="1300" dirty="0"/>
              <a:t>All of this will enable us to present a better view of the quality of care being delivered in health and care services and in local areas. It will be built on how people experience care and what matters to them. We will be able to better spot health inequalities and disparities between areas, so we can provide better information to partners to help improve care for everyone.  </a:t>
            </a:r>
          </a:p>
        </p:txBody>
      </p:sp>
      <p:sp>
        <p:nvSpPr>
          <p:cNvPr id="4" name="Slide Number Placeholder 3"/>
          <p:cNvSpPr>
            <a:spLocks noGrp="1"/>
          </p:cNvSpPr>
          <p:nvPr>
            <p:ph type="sldNum" sz="quarter" idx="5"/>
          </p:nvPr>
        </p:nvSpPr>
        <p:spPr/>
        <p:txBody>
          <a:bodyPr/>
          <a:lstStyle/>
          <a:p>
            <a:fld id="{09997180-E097-48CE-802B-A662322B1D87}" type="slidenum">
              <a:rPr lang="en-GB" smtClean="0"/>
              <a:t>6</a:t>
            </a:fld>
            <a:endParaRPr lang="en-GB"/>
          </a:p>
        </p:txBody>
      </p:sp>
    </p:spTree>
    <p:extLst>
      <p:ext uri="{BB962C8B-B14F-4D97-AF65-F5344CB8AC3E}">
        <p14:creationId xmlns:p14="http://schemas.microsoft.com/office/powerpoint/2010/main" val="233948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animated.  Each click of your mouse or clicker, should give you a new line. </a:t>
            </a:r>
            <a:endParaRPr lang="en-GB" sz="1300" dirty="0"/>
          </a:p>
          <a:p>
            <a:endParaRPr lang="en-GB" sz="1300" dirty="0"/>
          </a:p>
          <a:p>
            <a:r>
              <a:rPr lang="en-GB" sz="1300" dirty="0"/>
              <a:t>We know that it’s helpful to see how our future model relates to what we’ve been doing over the last 8+ years – here are some examples of what could feel different. On the left hand side of the screen you have how things are now, on the right is how it will work in future. </a:t>
            </a:r>
          </a:p>
          <a:p>
            <a:r>
              <a:rPr lang="en-GB" sz="1300" dirty="0"/>
              <a:t> </a:t>
            </a:r>
          </a:p>
          <a:p>
            <a:r>
              <a:rPr lang="en-GB" sz="1300" b="1" dirty="0"/>
              <a:t>Our assessment framework</a:t>
            </a:r>
          </a:p>
          <a:p>
            <a:pPr lvl="1"/>
            <a:r>
              <a:rPr lang="en-GB" sz="1300" b="1" dirty="0"/>
              <a:t>Now</a:t>
            </a:r>
            <a:r>
              <a:rPr lang="en-GB" sz="1300" dirty="0"/>
              <a:t>: we have three different frameworks (registration, health, ASC) covering our five key questions – they are duplicative (</a:t>
            </a:r>
            <a:r>
              <a:rPr lang="en-GB" sz="1300" dirty="0" err="1"/>
              <a:t>eg</a:t>
            </a:r>
            <a:r>
              <a:rPr lang="en-GB" sz="1300" dirty="0"/>
              <a:t> across the KLOEs) and are not fully relevant to health and care today.</a:t>
            </a:r>
          </a:p>
          <a:p>
            <a:pPr lvl="1"/>
            <a:r>
              <a:rPr lang="en-GB" sz="1300" b="1" dirty="0"/>
              <a:t>Future: </a:t>
            </a:r>
            <a:r>
              <a:rPr lang="en-GB" sz="1300" dirty="0"/>
              <a:t>we’ll have a single assessment framework that cover all sectors, services, levels – this will simplify things greatly for providers and ourselves. </a:t>
            </a:r>
            <a:r>
              <a:rPr lang="en-GB" sz="1300" u="sng" dirty="0"/>
              <a:t>What</a:t>
            </a:r>
            <a:r>
              <a:rPr lang="en-GB" sz="1300" dirty="0"/>
              <a:t> we look at won’t change significantly, but </a:t>
            </a:r>
            <a:r>
              <a:rPr lang="en-GB" sz="1300" u="sng" dirty="0"/>
              <a:t>how</a:t>
            </a:r>
            <a:r>
              <a:rPr lang="en-GB" sz="1300" dirty="0"/>
              <a:t> we do it will feel very different.</a:t>
            </a:r>
          </a:p>
          <a:p>
            <a:r>
              <a:rPr lang="en-GB" sz="1300" dirty="0"/>
              <a:t> </a:t>
            </a:r>
          </a:p>
          <a:p>
            <a:r>
              <a:rPr lang="en-GB" sz="1300" b="1" dirty="0"/>
              <a:t>Our assessment approach</a:t>
            </a:r>
          </a:p>
          <a:p>
            <a:pPr lvl="1"/>
            <a:r>
              <a:rPr lang="en-GB" sz="1300" b="1" dirty="0"/>
              <a:t>Now:</a:t>
            </a:r>
            <a:r>
              <a:rPr lang="en-GB" sz="1300" dirty="0"/>
              <a:t> We have separate ‘monitor’, ‘inspect’ and ‘rate’ steps and we inspect at a set point in time, based mainly on the previous rating.</a:t>
            </a:r>
          </a:p>
          <a:p>
            <a:pPr lvl="1"/>
            <a:r>
              <a:rPr lang="en-GB" sz="1300" b="1" dirty="0"/>
              <a:t>Future: </a:t>
            </a:r>
            <a:r>
              <a:rPr lang="en-GB" sz="1300" dirty="0"/>
              <a:t>We’re moving away from separate ‘monitor’, ‘inspect’ and ‘rate’ steps in our model and will instead use the information we receive, collect and analyse to assess providers more frequently, without being tied to set dates. </a:t>
            </a:r>
          </a:p>
          <a:p>
            <a:pPr lvl="1"/>
            <a:r>
              <a:rPr lang="en-GB" sz="1300" dirty="0"/>
              <a:t>The information will come from multiple sources and gathered in a variety of ways. Our operational colleagues will have a key role in increasing the flow of information into the regulatory platform. This will be a dynamic process and presented to colleagues in a clear and accessible dashboard through the regulatory platform, helping us make better decisions. </a:t>
            </a:r>
          </a:p>
          <a:p>
            <a:pPr lvl="1"/>
            <a:r>
              <a:rPr lang="en-GB" sz="1300" dirty="0"/>
              <a:t>This does also not mean fewer inspections for high risk services. Our colleagues will have a greater ability to identify the best course of action - this could be that they work in the local area to find out more information, or schedule a site visit to the service to observe care or speak to staff. It is important to note that in settings where there is a higher likelihood of a closed culture developing we would prioritise these services for site visits for these services. More flexibility and improved prioritisation across all services means we can focus our activity where it’s most needed.</a:t>
            </a:r>
          </a:p>
          <a:p>
            <a:r>
              <a:rPr lang="en-GB" sz="1300" dirty="0"/>
              <a:t> </a:t>
            </a:r>
          </a:p>
          <a:p>
            <a:r>
              <a:rPr lang="en-GB" sz="1300" b="1" dirty="0"/>
              <a:t>Categorising and scoring evidence</a:t>
            </a:r>
          </a:p>
          <a:p>
            <a:pPr lvl="1"/>
            <a:r>
              <a:rPr lang="en-GB" sz="1300" b="1" dirty="0"/>
              <a:t>Now:</a:t>
            </a:r>
            <a:r>
              <a:rPr lang="en-GB" sz="1300" dirty="0"/>
              <a:t> make judgements against the ratings characteristics and the key question ratings aggregate to give us an overall rating.</a:t>
            </a:r>
          </a:p>
          <a:p>
            <a:pPr lvl="1"/>
            <a:r>
              <a:rPr lang="en-GB" sz="1300" b="1" dirty="0"/>
              <a:t>Future:</a:t>
            </a:r>
            <a:r>
              <a:rPr lang="en-GB" sz="1300" dirty="0"/>
              <a:t> We want to be more consistent and transparent in our approach and how we make judgments on quality. We want our ratings to better reflect the care people are receiving and be clearer about where a provider or service sits within a rating. To address this, we’re developing a way to categorise and score evidence as part of our assessments. </a:t>
            </a:r>
          </a:p>
          <a:p>
            <a:r>
              <a:rPr lang="en-GB" sz="1300" dirty="0"/>
              <a:t> </a:t>
            </a:r>
          </a:p>
          <a:p>
            <a:r>
              <a:rPr lang="en-GB" sz="1300" b="1" dirty="0"/>
              <a:t>Reporting and outputs from our assessments</a:t>
            </a:r>
          </a:p>
          <a:p>
            <a:pPr lvl="1"/>
            <a:r>
              <a:rPr lang="en-GB" sz="1300" b="1" dirty="0"/>
              <a:t>Now:</a:t>
            </a:r>
            <a:r>
              <a:rPr lang="en-GB" sz="1300" dirty="0"/>
              <a:t> we publish long pdf reports that are not very accessible and take time for us to write and for the public to read.</a:t>
            </a:r>
          </a:p>
          <a:p>
            <a:pPr lvl="1"/>
            <a:r>
              <a:rPr lang="en-GB" sz="1300" dirty="0"/>
              <a:t>Future: We are moving away from long pdf reports – we know that they don’t work for the public or for providers. They are inaccessible and not fit for what people expect from us. We also know that they take up much of our inspectors valuable time to produce them in the first place. </a:t>
            </a:r>
          </a:p>
          <a:p>
            <a:pPr lvl="1"/>
            <a:r>
              <a:rPr lang="en-GB" sz="1300" dirty="0"/>
              <a:t>We will be able to give a much more up to date view of quality. We can’t do that unless we streamline the processes around publishing reports. We want to make them shorter, and more tailored to the audiences that use and read them. People will be able to make better choices about their care as information will be presented more clearly and detailed benchmarking information to help the provider improve will use the provider portal, rather than be published online</a:t>
            </a:r>
          </a:p>
          <a:p>
            <a:endParaRPr lang="en-GB" dirty="0"/>
          </a:p>
        </p:txBody>
      </p:sp>
      <p:sp>
        <p:nvSpPr>
          <p:cNvPr id="4" name="Slide Number Placeholder 3"/>
          <p:cNvSpPr>
            <a:spLocks noGrp="1"/>
          </p:cNvSpPr>
          <p:nvPr>
            <p:ph type="sldNum" sz="quarter" idx="5"/>
          </p:nvPr>
        </p:nvSpPr>
        <p:spPr/>
        <p:txBody>
          <a:bodyPr/>
          <a:lstStyle/>
          <a:p>
            <a:pPr defTabSz="483032">
              <a:defRPr/>
            </a:pPr>
            <a:fld id="{3620D7BD-B251-4C81-A935-08EF5C6C800F}" type="slidenum">
              <a:rPr lang="en-GB" sz="1400">
                <a:solidFill>
                  <a:prstClr val="black"/>
                </a:solidFill>
                <a:latin typeface="Calibri" panose="020F0502020204030204"/>
              </a:rPr>
              <a:pPr defTabSz="483032">
                <a:defRPr/>
              </a:pPr>
              <a:t>7</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2265030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1" dirty="0"/>
          </a:p>
          <a:p>
            <a:r>
              <a:rPr lang="en-GB" sz="1400" b="1" dirty="0"/>
              <a:t>5 key questions</a:t>
            </a:r>
          </a:p>
          <a:p>
            <a:endParaRPr lang="en-GB" sz="1400" b="1" dirty="0"/>
          </a:p>
          <a:p>
            <a:pPr marL="191371" indent="-191371" fontAlgn="base">
              <a:buFont typeface="Arial" panose="020B0604020202020204" pitchFamily="34" charset="0"/>
              <a:buChar char="•"/>
            </a:pPr>
            <a:r>
              <a:rPr lang="en-GB" sz="1400" dirty="0">
                <a:latin typeface="Arial" panose="020B0604020202020204" pitchFamily="34" charset="0"/>
                <a:ea typeface="ヒラギノ角ゴ Pro W3" pitchFamily="-16" charset="-128"/>
              </a:rPr>
              <a:t>Our assessment framework is built on our five key questions and our well-known ratings system and is what we use to set out our view of quality and make judgements. </a:t>
            </a:r>
          </a:p>
          <a:p>
            <a:pPr marL="191371" indent="-191371" fontAlgn="base">
              <a:buFont typeface="Arial" panose="020B0604020202020204" pitchFamily="34" charset="0"/>
              <a:buChar char="•"/>
            </a:pPr>
            <a:endParaRPr lang="en-GB" sz="1400" dirty="0">
              <a:latin typeface="Arial" panose="020B0604020202020204" pitchFamily="34" charset="0"/>
              <a:ea typeface="ヒラギノ角ゴ Pro W3" pitchFamily="-16" charset="-128"/>
            </a:endParaRPr>
          </a:p>
          <a:p>
            <a:pPr marL="191371" indent="-191371" defTabSz="1020647" fontAlgn="base">
              <a:buFont typeface="Arial" panose="020B0604020202020204" pitchFamily="34" charset="0"/>
              <a:buChar char="•"/>
              <a:defRPr/>
            </a:pPr>
            <a:r>
              <a:rPr lang="en-GB" sz="1400" dirty="0"/>
              <a:t>We have drawn on work done previously by Think Local Act Personal (TLAP), National Voices and the Coalition for Collaborative Care on </a:t>
            </a:r>
            <a:r>
              <a:rPr lang="en-GB" sz="1400" u="sng" dirty="0">
                <a:hlinkClick r:id="rId3"/>
              </a:rPr>
              <a:t>Making it Real</a:t>
            </a:r>
            <a:r>
              <a:rPr lang="en-GB" sz="1400" dirty="0"/>
              <a:t>.  They have co-produced a personalised care and support framework that can be used by people who work in adult social care, health, housing and people who use services. Importantly, this sets out what good and outstanding person-centred care looks like and what people should expect from providers, commissioners and system leaders.</a:t>
            </a:r>
          </a:p>
          <a:p>
            <a:pPr marL="191371" indent="-191371" defTabSz="1020647" fontAlgn="base">
              <a:buFont typeface="Arial" panose="020B0604020202020204" pitchFamily="34" charset="0"/>
              <a:buChar char="•"/>
              <a:defRPr/>
            </a:pPr>
            <a:endParaRPr lang="en-GB" sz="1400" dirty="0"/>
          </a:p>
          <a:p>
            <a:pPr marL="191371" indent="-191371" defTabSz="1020647" fontAlgn="base">
              <a:buFont typeface="Arial" panose="020B0604020202020204" pitchFamily="34" charset="0"/>
              <a:buChar char="•"/>
              <a:defRPr/>
            </a:pPr>
            <a:r>
              <a:rPr lang="en-GB" sz="1400" dirty="0"/>
              <a:t>Our framework will also be used to help people understand what a good experience of care looks and feels like by linking it with ‘I statements’ from TLAP’s Making It Real framework. We will use these statements to support us in gathering and assessing evidence of people’s experiences of care.  We’re also exploring other ways in which they can be used in our regulation. </a:t>
            </a:r>
          </a:p>
          <a:p>
            <a:endParaRPr lang="en-GB" sz="1400" b="1" dirty="0"/>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8</a:t>
            </a:fld>
            <a:endParaRPr lang="en-GB"/>
          </a:p>
        </p:txBody>
      </p:sp>
    </p:spTree>
    <p:extLst>
      <p:ext uri="{BB962C8B-B14F-4D97-AF65-F5344CB8AC3E}">
        <p14:creationId xmlns:p14="http://schemas.microsoft.com/office/powerpoint/2010/main" val="3890357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b="1" dirty="0"/>
          </a:p>
          <a:p>
            <a:r>
              <a:rPr lang="en-GB" sz="1400" b="1" dirty="0"/>
              <a:t>Quality statements</a:t>
            </a:r>
          </a:p>
          <a:p>
            <a:pPr marL="191371" indent="-191371">
              <a:buFont typeface="Arial" panose="020B0604020202020204" pitchFamily="34" charset="0"/>
              <a:buChar char="•"/>
            </a:pPr>
            <a:r>
              <a:rPr lang="en-GB" sz="1400" dirty="0"/>
              <a:t>We are introducing a set of ‘quality statements’, pitched at the level of ‘good’ and linked to the regulations that will help us make our judgments about the quality of care. They will replace our current Key Lines of Enquiry (KLOEs) and prompts and be expressed as ‘we’ statements helping to make things clearer for providers about our expectations on them, while reducing the duplication that currently exists across our KLOEs.</a:t>
            </a:r>
          </a:p>
          <a:p>
            <a:pPr marL="191371" indent="-191371">
              <a:buFont typeface="Arial" panose="020B0604020202020204" pitchFamily="34" charset="0"/>
              <a:buChar char="•"/>
            </a:pPr>
            <a:endParaRPr lang="en-GB" sz="1400" dirty="0"/>
          </a:p>
          <a:p>
            <a:pPr marL="191371" indent="-191371">
              <a:buFont typeface="Arial" panose="020B0604020202020204" pitchFamily="34" charset="0"/>
              <a:buChar char="•"/>
            </a:pPr>
            <a:r>
              <a:rPr lang="en-GB" sz="1400" dirty="0"/>
              <a:t>We’ll have a, centred around key topic areas across the key questions. This change is not about overhauling what we look at in our assessments. We’ve streamlined much of the duplication that existed within and </a:t>
            </a:r>
            <a:r>
              <a:rPr lang="en-GB" sz="1400" dirty="0" err="1"/>
              <a:t>acrototal</a:t>
            </a:r>
            <a:r>
              <a:rPr lang="en-GB" sz="1400" dirty="0"/>
              <a:t> of 34 quality statements the KLOEs, and strengthened some areas, for example around ‘learning cultures’ under Safe - making things clearer for providers. </a:t>
            </a:r>
          </a:p>
          <a:p>
            <a:endParaRPr lang="en-GB" sz="1400" dirty="0"/>
          </a:p>
          <a:p>
            <a:pPr marL="191371" indent="-191371">
              <a:buFont typeface="Arial" panose="020B0604020202020204" pitchFamily="34" charset="0"/>
              <a:buChar char="•"/>
            </a:pPr>
            <a:r>
              <a:rPr lang="en-GB" sz="1400" dirty="0"/>
              <a:t>We will use this set of statements in our assessments of all sectors and service types and at all levels, using them to register services through to our new work looking at local authorities and integrated care systems. This will be the basis for our single assessment framework.</a:t>
            </a:r>
          </a:p>
          <a:p>
            <a:endParaRPr lang="en-GB" dirty="0"/>
          </a:p>
          <a:p>
            <a:endParaRPr lang="en-GB" dirty="0"/>
          </a:p>
        </p:txBody>
      </p:sp>
      <p:sp>
        <p:nvSpPr>
          <p:cNvPr id="4" name="Slide Number Placeholder 3"/>
          <p:cNvSpPr>
            <a:spLocks noGrp="1"/>
          </p:cNvSpPr>
          <p:nvPr>
            <p:ph type="sldNum" sz="quarter" idx="5"/>
          </p:nvPr>
        </p:nvSpPr>
        <p:spPr/>
        <p:txBody>
          <a:bodyPr/>
          <a:lstStyle/>
          <a:p>
            <a:fld id="{3620D7BD-B251-4C81-A935-08EF5C6C800F}" type="slidenum">
              <a:rPr lang="en-GB" smtClean="0"/>
              <a:t>9</a:t>
            </a:fld>
            <a:endParaRPr lang="en-GB"/>
          </a:p>
        </p:txBody>
      </p:sp>
    </p:spTree>
    <p:extLst>
      <p:ext uri="{BB962C8B-B14F-4D97-AF65-F5344CB8AC3E}">
        <p14:creationId xmlns:p14="http://schemas.microsoft.com/office/powerpoint/2010/main" val="328267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tif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image" Target="../media/image5.tif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image" Target="../media/image5.tif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urpl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326066"/>
            <a:ext cx="10515600" cy="3102935"/>
          </a:xfrm>
          <a:prstGeom prst="rect">
            <a:avLst/>
          </a:prstGeom>
        </p:spPr>
        <p:txBody>
          <a:bodyPr/>
          <a:lstStyle>
            <a:lvl1pPr>
              <a:defRPr sz="9600" b="1">
                <a:latin typeface="+mj-lt"/>
                <a:cs typeface="Calibri" panose="020F0502020204030204" pitchFamily="34" charset="0"/>
              </a:defRPr>
            </a:lvl1pPr>
          </a:lstStyle>
          <a:p>
            <a:r>
              <a:rPr lang="en-US"/>
              <a:t>Presentation title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910212"/>
            <a:ext cx="10515600"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5168443"/>
            <a:ext cx="10515600" cy="767655"/>
          </a:xfrm>
        </p:spPr>
        <p:txBody>
          <a:bodyPr/>
          <a:lstStyle>
            <a:lvl1pPr>
              <a:defRPr sz="4267" b="0">
                <a:latin typeface="+mn-lt"/>
                <a:cs typeface="Calibri" panose="020F0502020204030204" pitchFamily="34" charset="0"/>
              </a:defRPr>
            </a:lvl1pPr>
          </a:lstStyle>
          <a:p>
            <a:pPr lvl="0"/>
            <a:r>
              <a:rPr lang="en-US"/>
              <a:t>Month, Year</a:t>
            </a:r>
          </a:p>
        </p:txBody>
      </p:sp>
    </p:spTree>
    <p:extLst>
      <p:ext uri="{BB962C8B-B14F-4D97-AF65-F5344CB8AC3E}">
        <p14:creationId xmlns:p14="http://schemas.microsoft.com/office/powerpoint/2010/main" val="4201334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IMAG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F47DA36-0E49-7D4E-8216-6B59FDF3F204}"/>
              </a:ext>
            </a:extLst>
          </p:cNvPr>
          <p:cNvSpPr>
            <a:spLocks noGrp="1"/>
          </p:cNvSpPr>
          <p:nvPr>
            <p:ph type="pic" sz="quarter" idx="15"/>
          </p:nvPr>
        </p:nvSpPr>
        <p:spPr>
          <a:xfrm>
            <a:off x="6100762" y="1857374"/>
            <a:ext cx="6091238" cy="5000625"/>
          </a:xfrm>
        </p:spPr>
        <p:txBody>
          <a:bodyPr/>
          <a:lstStyle/>
          <a:p>
            <a:endParaRPr lang="en-GB"/>
          </a:p>
        </p:txBody>
      </p:sp>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ext Placeholder 7">
            <a:extLst>
              <a:ext uri="{FF2B5EF4-FFF2-40B4-BE49-F238E27FC236}">
                <a16:creationId xmlns:a16="http://schemas.microsoft.com/office/drawing/2014/main" id="{9EEE69C9-28EB-EC4C-AB62-5EF6A96D4878}"/>
              </a:ext>
            </a:extLst>
          </p:cNvPr>
          <p:cNvSpPr>
            <a:spLocks noGrp="1"/>
          </p:cNvSpPr>
          <p:nvPr>
            <p:ph type="body" sz="quarter" idx="12" hasCustomPrompt="1"/>
          </p:nvPr>
        </p:nvSpPr>
        <p:spPr>
          <a:xfrm>
            <a:off x="448502" y="1857292"/>
            <a:ext cx="5382868" cy="4154487"/>
          </a:xfrm>
        </p:spPr>
        <p:txBody>
          <a:bodyPr>
            <a:normAutofit/>
          </a:bodyPr>
          <a:lstStyle>
            <a:lvl1pPr>
              <a:defRPr sz="1600"/>
            </a:lvl1pPr>
          </a:lstStyle>
          <a:p>
            <a:pPr lvl="0"/>
            <a:r>
              <a:rPr lang="en-GB"/>
              <a:t>This is one column placeholder text, click to edit</a:t>
            </a:r>
          </a:p>
        </p:txBody>
      </p:sp>
      <p:sp>
        <p:nvSpPr>
          <p:cNvPr id="12" name="Text Placeholder 11">
            <a:extLst>
              <a:ext uri="{FF2B5EF4-FFF2-40B4-BE49-F238E27FC236}">
                <a16:creationId xmlns:a16="http://schemas.microsoft.com/office/drawing/2014/main" id="{86EF2BE4-DD14-EC4C-A247-6D74D9879640}"/>
              </a:ext>
            </a:extLst>
          </p:cNvPr>
          <p:cNvSpPr>
            <a:spLocks noGrp="1"/>
          </p:cNvSpPr>
          <p:nvPr>
            <p:ph type="body" sz="quarter" idx="14" hasCustomPrompt="1"/>
          </p:nvPr>
        </p:nvSpPr>
        <p:spPr>
          <a:xfrm>
            <a:off x="438150" y="1162741"/>
            <a:ext cx="11306175" cy="517525"/>
          </a:xfrm>
        </p:spPr>
        <p:txBody>
          <a:bodyPr/>
          <a:lstStyle>
            <a:lvl1pPr>
              <a:defRPr>
                <a:solidFill>
                  <a:schemeClr val="tx2"/>
                </a:solidFill>
              </a:defRPr>
            </a:lvl1pPr>
          </a:lstStyle>
          <a:p>
            <a:pPr lvl="0"/>
            <a:r>
              <a:rPr lang="en-GB"/>
              <a:t>Click to edit subheading text here</a:t>
            </a:r>
          </a:p>
        </p:txBody>
      </p:sp>
      <p:pic>
        <p:nvPicPr>
          <p:cNvPr id="13" name="Picture 12">
            <a:extLst>
              <a:ext uri="{FF2B5EF4-FFF2-40B4-BE49-F238E27FC236}">
                <a16:creationId xmlns:a16="http://schemas.microsoft.com/office/drawing/2014/main" id="{48751654-5B6F-504B-9EF0-DBB8AAF07DD6}"/>
              </a:ext>
            </a:extLst>
          </p:cNvPr>
          <p:cNvPicPr>
            <a:picLocks noChangeAspect="1"/>
          </p:cNvPicPr>
          <p:nvPr userDrawn="1"/>
        </p:nvPicPr>
        <p:blipFill>
          <a:blip r:embed="rId2"/>
          <a:stretch>
            <a:fillRect/>
          </a:stretch>
        </p:blipFill>
        <p:spPr>
          <a:xfrm>
            <a:off x="0" y="5744817"/>
            <a:ext cx="1113183" cy="1113183"/>
          </a:xfrm>
          <a:prstGeom prst="rect">
            <a:avLst/>
          </a:prstGeom>
        </p:spPr>
      </p:pic>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3"/>
          <a:stretch>
            <a:fillRect/>
          </a:stretch>
        </p:blipFill>
        <p:spPr>
          <a:xfrm rot="5400000">
            <a:off x="10334708" y="0"/>
            <a:ext cx="1857292" cy="1857292"/>
          </a:xfrm>
          <a:prstGeom prst="rect">
            <a:avLst/>
          </a:prstGeom>
        </p:spPr>
      </p:pic>
      <p:pic>
        <p:nvPicPr>
          <p:cNvPr id="15" name="Picture 14">
            <a:extLst>
              <a:ext uri="{FF2B5EF4-FFF2-40B4-BE49-F238E27FC236}">
                <a16:creationId xmlns:a16="http://schemas.microsoft.com/office/drawing/2014/main" id="{7600F813-BAEA-9047-BFE6-32AC1A9CC0F3}"/>
              </a:ext>
            </a:extLst>
          </p:cNvPr>
          <p:cNvPicPr>
            <a:picLocks noChangeAspect="1"/>
          </p:cNvPicPr>
          <p:nvPr userDrawn="1"/>
        </p:nvPicPr>
        <p:blipFill>
          <a:blip r:embed="rId4"/>
          <a:srcRect/>
          <a:stretch/>
        </p:blipFill>
        <p:spPr>
          <a:xfrm>
            <a:off x="10722480" y="6327086"/>
            <a:ext cx="931540" cy="344791"/>
          </a:xfrm>
          <a:prstGeom prst="rect">
            <a:avLst/>
          </a:prstGeom>
        </p:spPr>
      </p:pic>
    </p:spTree>
    <p:extLst>
      <p:ext uri="{BB962C8B-B14F-4D97-AF65-F5344CB8AC3E}">
        <p14:creationId xmlns:p14="http://schemas.microsoft.com/office/powerpoint/2010/main" val="4180624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BULLET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12" name="Text Placeholder 11">
            <a:extLst>
              <a:ext uri="{FF2B5EF4-FFF2-40B4-BE49-F238E27FC236}">
                <a16:creationId xmlns:a16="http://schemas.microsoft.com/office/drawing/2014/main" id="{86EF2BE4-DD14-EC4C-A247-6D74D9879640}"/>
              </a:ext>
            </a:extLst>
          </p:cNvPr>
          <p:cNvSpPr>
            <a:spLocks noGrp="1"/>
          </p:cNvSpPr>
          <p:nvPr>
            <p:ph type="body" sz="quarter" idx="14" hasCustomPrompt="1"/>
          </p:nvPr>
        </p:nvSpPr>
        <p:spPr>
          <a:xfrm>
            <a:off x="438150" y="1651002"/>
            <a:ext cx="3259207" cy="2584311"/>
          </a:xfrm>
        </p:spPr>
        <p:txBody>
          <a:bodyPr/>
          <a:lstStyle>
            <a:lvl1pPr>
              <a:lnSpc>
                <a:spcPct val="100000"/>
              </a:lnSpc>
              <a:defRPr>
                <a:solidFill>
                  <a:schemeClr val="tx2"/>
                </a:solidFill>
              </a:defRPr>
            </a:lvl1pPr>
          </a:lstStyle>
          <a:p>
            <a:pPr lvl="0"/>
            <a:r>
              <a:rPr lang="en-GB"/>
              <a:t>Click to edit subheading / intro text here</a:t>
            </a:r>
          </a:p>
        </p:txBody>
      </p:sp>
      <p:pic>
        <p:nvPicPr>
          <p:cNvPr id="13" name="Picture 12">
            <a:extLst>
              <a:ext uri="{FF2B5EF4-FFF2-40B4-BE49-F238E27FC236}">
                <a16:creationId xmlns:a16="http://schemas.microsoft.com/office/drawing/2014/main" id="{48751654-5B6F-504B-9EF0-DBB8AAF07DD6}"/>
              </a:ext>
            </a:extLst>
          </p:cNvPr>
          <p:cNvPicPr>
            <a:picLocks noChangeAspect="1"/>
          </p:cNvPicPr>
          <p:nvPr userDrawn="1"/>
        </p:nvPicPr>
        <p:blipFill>
          <a:blip r:embed="rId2"/>
          <a:stretch>
            <a:fillRect/>
          </a:stretch>
        </p:blipFill>
        <p:spPr>
          <a:xfrm>
            <a:off x="0" y="5744817"/>
            <a:ext cx="1113183" cy="1113183"/>
          </a:xfrm>
          <a:prstGeom prst="rect">
            <a:avLst/>
          </a:prstGeom>
        </p:spPr>
      </p:pic>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3"/>
          <a:stretch>
            <a:fillRect/>
          </a:stretch>
        </p:blipFill>
        <p:spPr>
          <a:xfrm rot="5400000">
            <a:off x="10334708" y="0"/>
            <a:ext cx="1857292" cy="1857292"/>
          </a:xfrm>
          <a:prstGeom prst="rect">
            <a:avLst/>
          </a:prstGeom>
        </p:spPr>
      </p:pic>
      <p:pic>
        <p:nvPicPr>
          <p:cNvPr id="15" name="Picture 14">
            <a:extLst>
              <a:ext uri="{FF2B5EF4-FFF2-40B4-BE49-F238E27FC236}">
                <a16:creationId xmlns:a16="http://schemas.microsoft.com/office/drawing/2014/main" id="{7600F813-BAEA-9047-BFE6-32AC1A9CC0F3}"/>
              </a:ext>
            </a:extLst>
          </p:cNvPr>
          <p:cNvPicPr>
            <a:picLocks noChangeAspect="1"/>
          </p:cNvPicPr>
          <p:nvPr userDrawn="1"/>
        </p:nvPicPr>
        <p:blipFill>
          <a:blip r:embed="rId4"/>
          <a:srcRect/>
          <a:stretch/>
        </p:blipFill>
        <p:spPr>
          <a:xfrm>
            <a:off x="10722480" y="6327086"/>
            <a:ext cx="931540" cy="344791"/>
          </a:xfrm>
          <a:prstGeom prst="rect">
            <a:avLst/>
          </a:prstGeom>
        </p:spPr>
      </p:pic>
      <p:pic>
        <p:nvPicPr>
          <p:cNvPr id="6" name="Picture 5">
            <a:extLst>
              <a:ext uri="{FF2B5EF4-FFF2-40B4-BE49-F238E27FC236}">
                <a16:creationId xmlns:a16="http://schemas.microsoft.com/office/drawing/2014/main" id="{7FE63AE0-79F8-1641-AF06-3D053CE8D2A2}"/>
              </a:ext>
            </a:extLst>
          </p:cNvPr>
          <p:cNvPicPr>
            <a:picLocks noChangeAspect="1"/>
          </p:cNvPicPr>
          <p:nvPr userDrawn="1"/>
        </p:nvPicPr>
        <p:blipFill>
          <a:blip r:embed="rId5"/>
          <a:stretch>
            <a:fillRect/>
          </a:stretch>
        </p:blipFill>
        <p:spPr>
          <a:xfrm>
            <a:off x="5577681" y="1527096"/>
            <a:ext cx="517525" cy="517525"/>
          </a:xfrm>
          <a:prstGeom prst="rect">
            <a:avLst/>
          </a:prstGeom>
        </p:spPr>
      </p:pic>
      <p:sp>
        <p:nvSpPr>
          <p:cNvPr id="16" name="Text Placeholder 11">
            <a:extLst>
              <a:ext uri="{FF2B5EF4-FFF2-40B4-BE49-F238E27FC236}">
                <a16:creationId xmlns:a16="http://schemas.microsoft.com/office/drawing/2014/main" id="{E1E00F45-2482-3B42-BF7F-32C1A17E9074}"/>
              </a:ext>
            </a:extLst>
          </p:cNvPr>
          <p:cNvSpPr>
            <a:spLocks noGrp="1"/>
          </p:cNvSpPr>
          <p:nvPr>
            <p:ph type="body" sz="quarter" idx="15" hasCustomPrompt="1"/>
          </p:nvPr>
        </p:nvSpPr>
        <p:spPr>
          <a:xfrm>
            <a:off x="6332054" y="1651003"/>
            <a:ext cx="5420209" cy="813902"/>
          </a:xfrm>
        </p:spPr>
        <p:txBody>
          <a:bodyPr/>
          <a:lstStyle>
            <a:lvl1pPr>
              <a:lnSpc>
                <a:spcPct val="100000"/>
              </a:lnSpc>
              <a:defRPr>
                <a:solidFill>
                  <a:schemeClr val="accent6">
                    <a:lumMod val="25000"/>
                  </a:schemeClr>
                </a:solidFill>
              </a:defRPr>
            </a:lvl1pPr>
          </a:lstStyle>
          <a:p>
            <a:pPr lvl="0"/>
            <a:r>
              <a:rPr lang="en-GB"/>
              <a:t>Click to edit text here</a:t>
            </a:r>
          </a:p>
        </p:txBody>
      </p:sp>
      <p:pic>
        <p:nvPicPr>
          <p:cNvPr id="17" name="Picture 16">
            <a:extLst>
              <a:ext uri="{FF2B5EF4-FFF2-40B4-BE49-F238E27FC236}">
                <a16:creationId xmlns:a16="http://schemas.microsoft.com/office/drawing/2014/main" id="{ABBEC7AA-15EE-6B40-AE4C-DE237CC01E49}"/>
              </a:ext>
            </a:extLst>
          </p:cNvPr>
          <p:cNvPicPr>
            <a:picLocks noChangeAspect="1"/>
          </p:cNvPicPr>
          <p:nvPr userDrawn="1"/>
        </p:nvPicPr>
        <p:blipFill>
          <a:blip r:embed="rId5"/>
          <a:stretch>
            <a:fillRect/>
          </a:stretch>
        </p:blipFill>
        <p:spPr>
          <a:xfrm>
            <a:off x="5577681" y="2511070"/>
            <a:ext cx="517525" cy="517525"/>
          </a:xfrm>
          <a:prstGeom prst="rect">
            <a:avLst/>
          </a:prstGeom>
        </p:spPr>
      </p:pic>
      <p:sp>
        <p:nvSpPr>
          <p:cNvPr id="18" name="Text Placeholder 11">
            <a:extLst>
              <a:ext uri="{FF2B5EF4-FFF2-40B4-BE49-F238E27FC236}">
                <a16:creationId xmlns:a16="http://schemas.microsoft.com/office/drawing/2014/main" id="{AD1DD334-62A0-574D-AD84-A9425B17AA32}"/>
              </a:ext>
            </a:extLst>
          </p:cNvPr>
          <p:cNvSpPr>
            <a:spLocks noGrp="1"/>
          </p:cNvSpPr>
          <p:nvPr>
            <p:ph type="body" sz="quarter" idx="16" hasCustomPrompt="1"/>
          </p:nvPr>
        </p:nvSpPr>
        <p:spPr>
          <a:xfrm>
            <a:off x="6332054" y="2634977"/>
            <a:ext cx="5420209" cy="813902"/>
          </a:xfrm>
        </p:spPr>
        <p:txBody>
          <a:bodyPr/>
          <a:lstStyle>
            <a:lvl1pPr>
              <a:lnSpc>
                <a:spcPct val="100000"/>
              </a:lnSpc>
              <a:defRPr>
                <a:solidFill>
                  <a:schemeClr val="accent6">
                    <a:lumMod val="25000"/>
                  </a:schemeClr>
                </a:solidFill>
              </a:defRPr>
            </a:lvl1pPr>
          </a:lstStyle>
          <a:p>
            <a:pPr lvl="0"/>
            <a:r>
              <a:rPr lang="en-GB"/>
              <a:t>Click to edit text here</a:t>
            </a:r>
          </a:p>
        </p:txBody>
      </p:sp>
      <p:pic>
        <p:nvPicPr>
          <p:cNvPr id="19" name="Picture 18">
            <a:extLst>
              <a:ext uri="{FF2B5EF4-FFF2-40B4-BE49-F238E27FC236}">
                <a16:creationId xmlns:a16="http://schemas.microsoft.com/office/drawing/2014/main" id="{8B5C294C-C36E-0242-AF7A-24D428BC266C}"/>
              </a:ext>
            </a:extLst>
          </p:cNvPr>
          <p:cNvPicPr>
            <a:picLocks noChangeAspect="1"/>
          </p:cNvPicPr>
          <p:nvPr userDrawn="1"/>
        </p:nvPicPr>
        <p:blipFill>
          <a:blip r:embed="rId5"/>
          <a:stretch>
            <a:fillRect/>
          </a:stretch>
        </p:blipFill>
        <p:spPr>
          <a:xfrm>
            <a:off x="5577681" y="3495044"/>
            <a:ext cx="517525" cy="517525"/>
          </a:xfrm>
          <a:prstGeom prst="rect">
            <a:avLst/>
          </a:prstGeom>
        </p:spPr>
      </p:pic>
      <p:sp>
        <p:nvSpPr>
          <p:cNvPr id="20" name="Text Placeholder 11">
            <a:extLst>
              <a:ext uri="{FF2B5EF4-FFF2-40B4-BE49-F238E27FC236}">
                <a16:creationId xmlns:a16="http://schemas.microsoft.com/office/drawing/2014/main" id="{6521A1D4-D8F9-754D-A7BB-32871C4DDA1B}"/>
              </a:ext>
            </a:extLst>
          </p:cNvPr>
          <p:cNvSpPr>
            <a:spLocks noGrp="1"/>
          </p:cNvSpPr>
          <p:nvPr>
            <p:ph type="body" sz="quarter" idx="17" hasCustomPrompt="1"/>
          </p:nvPr>
        </p:nvSpPr>
        <p:spPr>
          <a:xfrm>
            <a:off x="6332054" y="3618951"/>
            <a:ext cx="5420209" cy="813902"/>
          </a:xfrm>
        </p:spPr>
        <p:txBody>
          <a:bodyPr/>
          <a:lstStyle>
            <a:lvl1pPr>
              <a:lnSpc>
                <a:spcPct val="100000"/>
              </a:lnSpc>
              <a:defRPr>
                <a:solidFill>
                  <a:schemeClr val="accent6">
                    <a:lumMod val="25000"/>
                  </a:schemeClr>
                </a:solidFill>
              </a:defRPr>
            </a:lvl1pPr>
          </a:lstStyle>
          <a:p>
            <a:pPr lvl="0"/>
            <a:r>
              <a:rPr lang="en-GB"/>
              <a:t>Click to edit text here</a:t>
            </a:r>
          </a:p>
        </p:txBody>
      </p:sp>
      <p:pic>
        <p:nvPicPr>
          <p:cNvPr id="21" name="Picture 20">
            <a:extLst>
              <a:ext uri="{FF2B5EF4-FFF2-40B4-BE49-F238E27FC236}">
                <a16:creationId xmlns:a16="http://schemas.microsoft.com/office/drawing/2014/main" id="{7DC2C526-0E20-3740-BD55-60C7C9DB0A49}"/>
              </a:ext>
            </a:extLst>
          </p:cNvPr>
          <p:cNvPicPr>
            <a:picLocks noChangeAspect="1"/>
          </p:cNvPicPr>
          <p:nvPr userDrawn="1"/>
        </p:nvPicPr>
        <p:blipFill>
          <a:blip r:embed="rId5"/>
          <a:stretch>
            <a:fillRect/>
          </a:stretch>
        </p:blipFill>
        <p:spPr>
          <a:xfrm>
            <a:off x="5577681" y="4479017"/>
            <a:ext cx="517525" cy="517525"/>
          </a:xfrm>
          <a:prstGeom prst="rect">
            <a:avLst/>
          </a:prstGeom>
        </p:spPr>
      </p:pic>
      <p:sp>
        <p:nvSpPr>
          <p:cNvPr id="22" name="Text Placeholder 11">
            <a:extLst>
              <a:ext uri="{FF2B5EF4-FFF2-40B4-BE49-F238E27FC236}">
                <a16:creationId xmlns:a16="http://schemas.microsoft.com/office/drawing/2014/main" id="{452B1773-21EC-484F-A14D-35DB43544768}"/>
              </a:ext>
            </a:extLst>
          </p:cNvPr>
          <p:cNvSpPr>
            <a:spLocks noGrp="1"/>
          </p:cNvSpPr>
          <p:nvPr>
            <p:ph type="body" sz="quarter" idx="18" hasCustomPrompt="1"/>
          </p:nvPr>
        </p:nvSpPr>
        <p:spPr>
          <a:xfrm>
            <a:off x="6332054" y="4602924"/>
            <a:ext cx="5420209" cy="813902"/>
          </a:xfrm>
        </p:spPr>
        <p:txBody>
          <a:bodyPr/>
          <a:lstStyle>
            <a:lvl1pPr>
              <a:lnSpc>
                <a:spcPct val="100000"/>
              </a:lnSpc>
              <a:defRPr>
                <a:solidFill>
                  <a:schemeClr val="accent6">
                    <a:lumMod val="25000"/>
                  </a:schemeClr>
                </a:solidFill>
              </a:defRPr>
            </a:lvl1pPr>
          </a:lstStyle>
          <a:p>
            <a:pPr lvl="0"/>
            <a:r>
              <a:rPr lang="en-GB"/>
              <a:t>Click to edit text here</a:t>
            </a:r>
          </a:p>
        </p:txBody>
      </p:sp>
      <p:pic>
        <p:nvPicPr>
          <p:cNvPr id="23" name="Picture 22" descr="A close-up of a logo&#10;&#10;Description automatically generated with medium confidence">
            <a:extLst>
              <a:ext uri="{FF2B5EF4-FFF2-40B4-BE49-F238E27FC236}">
                <a16:creationId xmlns:a16="http://schemas.microsoft.com/office/drawing/2014/main" id="{9DACE12C-920B-244C-BC1B-C3FC4016AE5B}"/>
              </a:ext>
            </a:extLst>
          </p:cNvPr>
          <p:cNvPicPr>
            <a:picLocks noChangeAspect="1"/>
          </p:cNvPicPr>
          <p:nvPr userDrawn="1"/>
        </p:nvPicPr>
        <p:blipFill>
          <a:blip r:embed="rId6"/>
          <a:stretch>
            <a:fillRect/>
          </a:stretch>
        </p:blipFill>
        <p:spPr>
          <a:xfrm>
            <a:off x="10631659" y="6327086"/>
            <a:ext cx="1113183" cy="344791"/>
          </a:xfrm>
          <a:prstGeom prst="rect">
            <a:avLst/>
          </a:prstGeom>
        </p:spPr>
      </p:pic>
    </p:spTree>
    <p:extLst>
      <p:ext uri="{BB962C8B-B14F-4D97-AF65-F5344CB8AC3E}">
        <p14:creationId xmlns:p14="http://schemas.microsoft.com/office/powerpoint/2010/main" val="3591158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MEDIA">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pic>
        <p:nvPicPr>
          <p:cNvPr id="13" name="Picture 12">
            <a:extLst>
              <a:ext uri="{FF2B5EF4-FFF2-40B4-BE49-F238E27FC236}">
                <a16:creationId xmlns:a16="http://schemas.microsoft.com/office/drawing/2014/main" id="{48751654-5B6F-504B-9EF0-DBB8AAF07DD6}"/>
              </a:ext>
            </a:extLst>
          </p:cNvPr>
          <p:cNvPicPr>
            <a:picLocks noChangeAspect="1"/>
          </p:cNvPicPr>
          <p:nvPr userDrawn="1"/>
        </p:nvPicPr>
        <p:blipFill>
          <a:blip r:embed="rId2"/>
          <a:stretch>
            <a:fillRect/>
          </a:stretch>
        </p:blipFill>
        <p:spPr>
          <a:xfrm>
            <a:off x="0" y="5744817"/>
            <a:ext cx="1113183" cy="1113183"/>
          </a:xfrm>
          <a:prstGeom prst="rect">
            <a:avLst/>
          </a:prstGeom>
        </p:spPr>
      </p:pic>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3"/>
          <a:stretch>
            <a:fillRect/>
          </a:stretch>
        </p:blipFill>
        <p:spPr>
          <a:xfrm rot="5400000">
            <a:off x="10334708" y="0"/>
            <a:ext cx="1857292" cy="1857292"/>
          </a:xfrm>
          <a:prstGeom prst="rect">
            <a:avLst/>
          </a:prstGeom>
        </p:spPr>
      </p:pic>
      <p:pic>
        <p:nvPicPr>
          <p:cNvPr id="15" name="Picture 14">
            <a:extLst>
              <a:ext uri="{FF2B5EF4-FFF2-40B4-BE49-F238E27FC236}">
                <a16:creationId xmlns:a16="http://schemas.microsoft.com/office/drawing/2014/main" id="{7600F813-BAEA-9047-BFE6-32AC1A9CC0F3}"/>
              </a:ext>
            </a:extLst>
          </p:cNvPr>
          <p:cNvPicPr>
            <a:picLocks noChangeAspect="1"/>
          </p:cNvPicPr>
          <p:nvPr userDrawn="1"/>
        </p:nvPicPr>
        <p:blipFill>
          <a:blip r:embed="rId4"/>
          <a:srcRect/>
          <a:stretch/>
        </p:blipFill>
        <p:spPr>
          <a:xfrm>
            <a:off x="10722480" y="6327086"/>
            <a:ext cx="931540" cy="344791"/>
          </a:xfrm>
          <a:prstGeom prst="rect">
            <a:avLst/>
          </a:prstGeom>
        </p:spPr>
      </p:pic>
      <p:sp>
        <p:nvSpPr>
          <p:cNvPr id="6" name="Media Placeholder 5">
            <a:extLst>
              <a:ext uri="{FF2B5EF4-FFF2-40B4-BE49-F238E27FC236}">
                <a16:creationId xmlns:a16="http://schemas.microsoft.com/office/drawing/2014/main" id="{6402929F-E2A5-B14E-B8F0-5E3A8A685540}"/>
              </a:ext>
            </a:extLst>
          </p:cNvPr>
          <p:cNvSpPr>
            <a:spLocks noGrp="1" noChangeAspect="1"/>
          </p:cNvSpPr>
          <p:nvPr>
            <p:ph type="media" sz="quarter" idx="12"/>
          </p:nvPr>
        </p:nvSpPr>
        <p:spPr>
          <a:xfrm>
            <a:off x="2057502" y="1426978"/>
            <a:ext cx="8075408" cy="4542417"/>
          </a:xfrm>
        </p:spPr>
        <p:txBody>
          <a:bodyPr/>
          <a:lstStyle/>
          <a:p>
            <a:endParaRPr lang="en-GB"/>
          </a:p>
        </p:txBody>
      </p:sp>
      <p:pic>
        <p:nvPicPr>
          <p:cNvPr id="7" name="Picture 6">
            <a:extLst>
              <a:ext uri="{FF2B5EF4-FFF2-40B4-BE49-F238E27FC236}">
                <a16:creationId xmlns:a16="http://schemas.microsoft.com/office/drawing/2014/main" id="{3260E411-1C51-D645-B20A-B5B87B3AE92D}"/>
              </a:ext>
            </a:extLst>
          </p:cNvPr>
          <p:cNvPicPr>
            <a:picLocks noChangeAspect="1"/>
          </p:cNvPicPr>
          <p:nvPr userDrawn="1"/>
        </p:nvPicPr>
        <p:blipFill>
          <a:blip r:embed="rId5"/>
          <a:stretch>
            <a:fillRect/>
          </a:stretch>
        </p:blipFill>
        <p:spPr>
          <a:xfrm>
            <a:off x="438149" y="1391823"/>
            <a:ext cx="596900" cy="533400"/>
          </a:xfrm>
          <a:prstGeom prst="rect">
            <a:avLst/>
          </a:prstGeom>
        </p:spPr>
      </p:pic>
      <p:pic>
        <p:nvPicPr>
          <p:cNvPr id="16" name="Picture 15" descr="A close-up of a logo&#10;&#10;Description automatically generated with medium confidence">
            <a:extLst>
              <a:ext uri="{FF2B5EF4-FFF2-40B4-BE49-F238E27FC236}">
                <a16:creationId xmlns:a16="http://schemas.microsoft.com/office/drawing/2014/main" id="{71D569BB-D11F-7A4E-8CC6-99BB3AB9CC58}"/>
              </a:ext>
            </a:extLst>
          </p:cNvPr>
          <p:cNvPicPr>
            <a:picLocks noChangeAspect="1"/>
          </p:cNvPicPr>
          <p:nvPr userDrawn="1"/>
        </p:nvPicPr>
        <p:blipFill>
          <a:blip r:embed="rId6"/>
          <a:stretch>
            <a:fillRect/>
          </a:stretch>
        </p:blipFill>
        <p:spPr>
          <a:xfrm>
            <a:off x="10631659" y="6327086"/>
            <a:ext cx="1113183" cy="344791"/>
          </a:xfrm>
          <a:prstGeom prst="rect">
            <a:avLst/>
          </a:prstGeom>
        </p:spPr>
      </p:pic>
    </p:spTree>
    <p:extLst>
      <p:ext uri="{BB962C8B-B14F-4D97-AF65-F5344CB8AC3E}">
        <p14:creationId xmlns:p14="http://schemas.microsoft.com/office/powerpoint/2010/main" val="1346073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4BB9E7-6E7B-0B4B-8D56-FDF8E23D0B24}"/>
              </a:ext>
            </a:extLst>
          </p:cNvPr>
          <p:cNvPicPr>
            <a:picLocks noChangeAspect="1"/>
          </p:cNvPicPr>
          <p:nvPr userDrawn="1"/>
        </p:nvPicPr>
        <p:blipFill>
          <a:blip r:embed="rId2"/>
          <a:srcRect/>
          <a:stretch/>
        </p:blipFill>
        <p:spPr>
          <a:xfrm>
            <a:off x="9452920" y="5772291"/>
            <a:ext cx="2330308" cy="862516"/>
          </a:xfrm>
          <a:prstGeom prst="rect">
            <a:avLst/>
          </a:prstGeom>
        </p:spPr>
      </p:pic>
      <p:sp>
        <p:nvSpPr>
          <p:cNvPr id="8" name="Title 1">
            <a:extLst>
              <a:ext uri="{FF2B5EF4-FFF2-40B4-BE49-F238E27FC236}">
                <a16:creationId xmlns:a16="http://schemas.microsoft.com/office/drawing/2014/main" id="{AE2E0EFD-229A-6C49-AA85-808D4AFB01B5}"/>
              </a:ext>
            </a:extLst>
          </p:cNvPr>
          <p:cNvSpPr>
            <a:spLocks noGrp="1"/>
          </p:cNvSpPr>
          <p:nvPr>
            <p:ph type="title" hasCustomPrompt="1"/>
          </p:nvPr>
        </p:nvSpPr>
        <p:spPr>
          <a:xfrm>
            <a:off x="750948" y="921903"/>
            <a:ext cx="8402991" cy="1940568"/>
          </a:xfrm>
          <a:prstGeom prst="rect">
            <a:avLst/>
          </a:prstGeom>
        </p:spPr>
        <p:txBody>
          <a:bodyPr/>
          <a:lstStyle>
            <a:lvl1pPr>
              <a:defRPr sz="7200" b="1">
                <a:solidFill>
                  <a:schemeClr val="bg2"/>
                </a:solidFill>
                <a:latin typeface="+mj-lt"/>
                <a:cs typeface="Calibri" panose="020F0502020204030204" pitchFamily="34" charset="0"/>
              </a:defRPr>
            </a:lvl1pPr>
          </a:lstStyle>
          <a:p>
            <a:r>
              <a:rPr lang="en-US"/>
              <a:t>This is a section divider slide</a:t>
            </a:r>
            <a:endParaRPr lang="en-GB"/>
          </a:p>
        </p:txBody>
      </p:sp>
    </p:spTree>
    <p:extLst>
      <p:ext uri="{BB962C8B-B14F-4D97-AF65-F5344CB8AC3E}">
        <p14:creationId xmlns:p14="http://schemas.microsoft.com/office/powerpoint/2010/main" val="3500160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S">
    <p:bg>
      <p:bgPr>
        <a:solidFill>
          <a:srgbClr val="E5D3E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A290AAA-946C-1249-82A0-CCF6E3AF0C61}"/>
              </a:ext>
            </a:extLst>
          </p:cNvPr>
          <p:cNvSpPr>
            <a:spLocks noGrp="1"/>
          </p:cNvSpPr>
          <p:nvPr>
            <p:ph type="body" sz="quarter" idx="12" hasCustomPrompt="1"/>
          </p:nvPr>
        </p:nvSpPr>
        <p:spPr>
          <a:xfrm>
            <a:off x="438149" y="1953779"/>
            <a:ext cx="4938921" cy="1046508"/>
          </a:xfrm>
        </p:spPr>
        <p:txBody>
          <a:bodyPr>
            <a:noAutofit/>
          </a:bodyPr>
          <a:lstStyle>
            <a:lvl1pPr>
              <a:defRPr sz="7200" b="1">
                <a:solidFill>
                  <a:schemeClr val="tx2"/>
                </a:solidFill>
              </a:defRPr>
            </a:lvl1pPr>
            <a:lvl2pPr>
              <a:defRPr sz="7200" b="1">
                <a:solidFill>
                  <a:schemeClr val="bg2"/>
                </a:solidFill>
              </a:defRPr>
            </a:lvl2pPr>
            <a:lvl3pPr>
              <a:defRPr sz="7200" b="1">
                <a:solidFill>
                  <a:schemeClr val="bg2"/>
                </a:solidFill>
              </a:defRPr>
            </a:lvl3pPr>
            <a:lvl4pPr>
              <a:defRPr sz="7200" b="1">
                <a:solidFill>
                  <a:schemeClr val="bg2"/>
                </a:solidFill>
              </a:defRPr>
            </a:lvl4pPr>
            <a:lvl5pPr>
              <a:defRPr sz="7200" b="1">
                <a:solidFill>
                  <a:schemeClr val="bg2"/>
                </a:solidFill>
              </a:defRPr>
            </a:lvl5pPr>
          </a:lstStyle>
          <a:p>
            <a:pPr lvl="0"/>
            <a:r>
              <a:rPr lang="en-GB"/>
              <a:t>100,000</a:t>
            </a:r>
          </a:p>
        </p:txBody>
      </p:sp>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These are large-scale stats</a:t>
            </a:r>
          </a:p>
        </p:txBody>
      </p:sp>
      <p:pic>
        <p:nvPicPr>
          <p:cNvPr id="15" name="Picture 14">
            <a:extLst>
              <a:ext uri="{FF2B5EF4-FFF2-40B4-BE49-F238E27FC236}">
                <a16:creationId xmlns:a16="http://schemas.microsoft.com/office/drawing/2014/main" id="{7600F813-BAEA-9047-BFE6-32AC1A9CC0F3}"/>
              </a:ext>
            </a:extLst>
          </p:cNvPr>
          <p:cNvPicPr>
            <a:picLocks noChangeAspect="1"/>
          </p:cNvPicPr>
          <p:nvPr userDrawn="1"/>
        </p:nvPicPr>
        <p:blipFill>
          <a:blip r:embed="rId2"/>
          <a:srcRect/>
          <a:stretch/>
        </p:blipFill>
        <p:spPr>
          <a:xfrm>
            <a:off x="10585174" y="6228442"/>
            <a:ext cx="1198053" cy="443435"/>
          </a:xfrm>
          <a:prstGeom prst="rect">
            <a:avLst/>
          </a:prstGeom>
        </p:spPr>
      </p:pic>
      <p:sp>
        <p:nvSpPr>
          <p:cNvPr id="9" name="Text Placeholder 8">
            <a:extLst>
              <a:ext uri="{FF2B5EF4-FFF2-40B4-BE49-F238E27FC236}">
                <a16:creationId xmlns:a16="http://schemas.microsoft.com/office/drawing/2014/main" id="{97ACF4FD-D86B-3C4B-B4D8-19FDB011005A}"/>
              </a:ext>
            </a:extLst>
          </p:cNvPr>
          <p:cNvSpPr>
            <a:spLocks noGrp="1"/>
          </p:cNvSpPr>
          <p:nvPr>
            <p:ph type="body" sz="quarter" idx="13" hasCustomPrompt="1"/>
          </p:nvPr>
        </p:nvSpPr>
        <p:spPr>
          <a:xfrm>
            <a:off x="5439224" y="2136918"/>
            <a:ext cx="4938713" cy="680229"/>
          </a:xfrm>
        </p:spPr>
        <p:txBody>
          <a:bodyPr/>
          <a:lstStyle>
            <a:lvl1pPr>
              <a:defRPr>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Text about stats goes here, click to edit the text in this box.</a:t>
            </a:r>
          </a:p>
        </p:txBody>
      </p:sp>
      <p:cxnSp>
        <p:nvCxnSpPr>
          <p:cNvPr id="17" name="Straight Connector 16">
            <a:extLst>
              <a:ext uri="{FF2B5EF4-FFF2-40B4-BE49-F238E27FC236}">
                <a16:creationId xmlns:a16="http://schemas.microsoft.com/office/drawing/2014/main" id="{2D360F0F-4CD0-4A43-8873-1E6DD02B06D6}"/>
              </a:ext>
            </a:extLst>
          </p:cNvPr>
          <p:cNvCxnSpPr/>
          <p:nvPr userDrawn="1"/>
        </p:nvCxnSpPr>
        <p:spPr>
          <a:xfrm>
            <a:off x="438149" y="1933899"/>
            <a:ext cx="11314114"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5">
            <a:extLst>
              <a:ext uri="{FF2B5EF4-FFF2-40B4-BE49-F238E27FC236}">
                <a16:creationId xmlns:a16="http://schemas.microsoft.com/office/drawing/2014/main" id="{CCEA239C-FEA0-084B-99E9-A52E57A4A194}"/>
              </a:ext>
            </a:extLst>
          </p:cNvPr>
          <p:cNvSpPr>
            <a:spLocks noGrp="1"/>
          </p:cNvSpPr>
          <p:nvPr>
            <p:ph type="body" sz="quarter" idx="14" hasCustomPrompt="1"/>
          </p:nvPr>
        </p:nvSpPr>
        <p:spPr>
          <a:xfrm>
            <a:off x="438149" y="3375075"/>
            <a:ext cx="4938921" cy="1046508"/>
          </a:xfrm>
        </p:spPr>
        <p:txBody>
          <a:bodyPr>
            <a:noAutofit/>
          </a:bodyPr>
          <a:lstStyle>
            <a:lvl1pPr>
              <a:defRPr sz="7200" b="1">
                <a:solidFill>
                  <a:schemeClr val="tx2"/>
                </a:solidFill>
              </a:defRPr>
            </a:lvl1pPr>
            <a:lvl2pPr>
              <a:defRPr sz="7200" b="1">
                <a:solidFill>
                  <a:schemeClr val="bg2"/>
                </a:solidFill>
              </a:defRPr>
            </a:lvl2pPr>
            <a:lvl3pPr>
              <a:defRPr sz="7200" b="1">
                <a:solidFill>
                  <a:schemeClr val="bg2"/>
                </a:solidFill>
              </a:defRPr>
            </a:lvl3pPr>
            <a:lvl4pPr>
              <a:defRPr sz="7200" b="1">
                <a:solidFill>
                  <a:schemeClr val="bg2"/>
                </a:solidFill>
              </a:defRPr>
            </a:lvl4pPr>
            <a:lvl5pPr>
              <a:defRPr sz="7200" b="1">
                <a:solidFill>
                  <a:schemeClr val="bg2"/>
                </a:solidFill>
              </a:defRPr>
            </a:lvl5pPr>
          </a:lstStyle>
          <a:p>
            <a:pPr lvl="0"/>
            <a:r>
              <a:rPr lang="en-GB"/>
              <a:t>100,000</a:t>
            </a:r>
          </a:p>
        </p:txBody>
      </p:sp>
      <p:sp>
        <p:nvSpPr>
          <p:cNvPr id="19" name="Text Placeholder 8">
            <a:extLst>
              <a:ext uri="{FF2B5EF4-FFF2-40B4-BE49-F238E27FC236}">
                <a16:creationId xmlns:a16="http://schemas.microsoft.com/office/drawing/2014/main" id="{0906D1BE-5232-CA42-87C5-7D07F31090C5}"/>
              </a:ext>
            </a:extLst>
          </p:cNvPr>
          <p:cNvSpPr>
            <a:spLocks noGrp="1"/>
          </p:cNvSpPr>
          <p:nvPr>
            <p:ph type="body" sz="quarter" idx="15" hasCustomPrompt="1"/>
          </p:nvPr>
        </p:nvSpPr>
        <p:spPr>
          <a:xfrm>
            <a:off x="5439224" y="3558214"/>
            <a:ext cx="4938713" cy="680229"/>
          </a:xfrm>
        </p:spPr>
        <p:txBody>
          <a:bodyPr/>
          <a:lstStyle>
            <a:lvl1pPr>
              <a:defRPr>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Text about stats goes here, click to edit the text in this box.</a:t>
            </a:r>
          </a:p>
        </p:txBody>
      </p:sp>
      <p:cxnSp>
        <p:nvCxnSpPr>
          <p:cNvPr id="20" name="Straight Connector 19">
            <a:extLst>
              <a:ext uri="{FF2B5EF4-FFF2-40B4-BE49-F238E27FC236}">
                <a16:creationId xmlns:a16="http://schemas.microsoft.com/office/drawing/2014/main" id="{697D92B3-EDD0-4A44-88F3-7F7D5CAAA127}"/>
              </a:ext>
            </a:extLst>
          </p:cNvPr>
          <p:cNvCxnSpPr/>
          <p:nvPr userDrawn="1"/>
        </p:nvCxnSpPr>
        <p:spPr>
          <a:xfrm>
            <a:off x="438149" y="3355195"/>
            <a:ext cx="11314114"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92D6568E-056C-6240-92E5-219EE8A50405}"/>
              </a:ext>
            </a:extLst>
          </p:cNvPr>
          <p:cNvSpPr>
            <a:spLocks noGrp="1"/>
          </p:cNvSpPr>
          <p:nvPr>
            <p:ph type="body" sz="quarter" idx="16" hasCustomPrompt="1"/>
          </p:nvPr>
        </p:nvSpPr>
        <p:spPr>
          <a:xfrm>
            <a:off x="438149" y="4826188"/>
            <a:ext cx="4938921" cy="1046508"/>
          </a:xfrm>
        </p:spPr>
        <p:txBody>
          <a:bodyPr>
            <a:noAutofit/>
          </a:bodyPr>
          <a:lstStyle>
            <a:lvl1pPr>
              <a:defRPr sz="7200" b="1">
                <a:solidFill>
                  <a:schemeClr val="tx2"/>
                </a:solidFill>
              </a:defRPr>
            </a:lvl1pPr>
            <a:lvl2pPr>
              <a:defRPr sz="7200" b="1">
                <a:solidFill>
                  <a:schemeClr val="bg2"/>
                </a:solidFill>
              </a:defRPr>
            </a:lvl2pPr>
            <a:lvl3pPr>
              <a:defRPr sz="7200" b="1">
                <a:solidFill>
                  <a:schemeClr val="bg2"/>
                </a:solidFill>
              </a:defRPr>
            </a:lvl3pPr>
            <a:lvl4pPr>
              <a:defRPr sz="7200" b="1">
                <a:solidFill>
                  <a:schemeClr val="bg2"/>
                </a:solidFill>
              </a:defRPr>
            </a:lvl4pPr>
            <a:lvl5pPr>
              <a:defRPr sz="7200" b="1">
                <a:solidFill>
                  <a:schemeClr val="bg2"/>
                </a:solidFill>
              </a:defRPr>
            </a:lvl5pPr>
          </a:lstStyle>
          <a:p>
            <a:pPr lvl="0"/>
            <a:r>
              <a:rPr lang="en-GB"/>
              <a:t>100,000</a:t>
            </a:r>
          </a:p>
        </p:txBody>
      </p:sp>
      <p:sp>
        <p:nvSpPr>
          <p:cNvPr id="22" name="Text Placeholder 8">
            <a:extLst>
              <a:ext uri="{FF2B5EF4-FFF2-40B4-BE49-F238E27FC236}">
                <a16:creationId xmlns:a16="http://schemas.microsoft.com/office/drawing/2014/main" id="{8F3A2742-04AA-9748-9FE7-705A5B208917}"/>
              </a:ext>
            </a:extLst>
          </p:cNvPr>
          <p:cNvSpPr>
            <a:spLocks noGrp="1"/>
          </p:cNvSpPr>
          <p:nvPr>
            <p:ph type="body" sz="quarter" idx="17" hasCustomPrompt="1"/>
          </p:nvPr>
        </p:nvSpPr>
        <p:spPr>
          <a:xfrm>
            <a:off x="5439224" y="5009327"/>
            <a:ext cx="4938713" cy="680229"/>
          </a:xfrm>
        </p:spPr>
        <p:txBody>
          <a:bodyPr/>
          <a:lstStyle>
            <a:lvl1pPr>
              <a:defRPr>
                <a:solidFill>
                  <a:schemeClr val="tx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Text about stats goes here, click to edit the text in this box.</a:t>
            </a:r>
          </a:p>
        </p:txBody>
      </p:sp>
      <p:cxnSp>
        <p:nvCxnSpPr>
          <p:cNvPr id="23" name="Straight Connector 22">
            <a:extLst>
              <a:ext uri="{FF2B5EF4-FFF2-40B4-BE49-F238E27FC236}">
                <a16:creationId xmlns:a16="http://schemas.microsoft.com/office/drawing/2014/main" id="{A85F812E-FAF6-6F4F-BE2D-B4AC8AFF3CA1}"/>
              </a:ext>
            </a:extLst>
          </p:cNvPr>
          <p:cNvCxnSpPr/>
          <p:nvPr userDrawn="1"/>
        </p:nvCxnSpPr>
        <p:spPr>
          <a:xfrm>
            <a:off x="438149" y="4806308"/>
            <a:ext cx="11314114"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292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detai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EF2EA-1063-4E84-98D8-1EC3C0F80F25}"/>
              </a:ext>
            </a:extLst>
          </p:cNvPr>
          <p:cNvSpPr>
            <a:spLocks noGrp="1"/>
          </p:cNvSpPr>
          <p:nvPr>
            <p:ph type="title"/>
          </p:nvPr>
        </p:nvSpPr>
        <p:spPr>
          <a:xfrm>
            <a:off x="609842" y="436522"/>
            <a:ext cx="10972319" cy="1325033"/>
          </a:xfrm>
          <a:prstGeom prst="rect">
            <a:avLst/>
          </a:prstGeom>
        </p:spPr>
        <p:txBody>
          <a:bodyPr/>
          <a:lstStyle>
            <a:lvl1pPr>
              <a:defRPr sz="5333" b="1">
                <a:latin typeface="+mj-lt"/>
              </a:defRPr>
            </a:lvl1pPr>
          </a:lstStyle>
          <a:p>
            <a:r>
              <a:rPr lang="en-US"/>
              <a:t>Click to edit Master title style</a:t>
            </a:r>
            <a:endParaRPr lang="en-GB"/>
          </a:p>
        </p:txBody>
      </p:sp>
      <p:sp>
        <p:nvSpPr>
          <p:cNvPr id="3" name="Shape 8">
            <a:extLst>
              <a:ext uri="{FF2B5EF4-FFF2-40B4-BE49-F238E27FC236}">
                <a16:creationId xmlns:a16="http://schemas.microsoft.com/office/drawing/2014/main" id="{628A8322-546D-4F39-A2EF-5E9FF2B148A5}"/>
              </a:ext>
            </a:extLst>
          </p:cNvPr>
          <p:cNvSpPr txBox="1">
            <a:spLocks noGrp="1"/>
          </p:cNvSpPr>
          <p:nvPr>
            <p:ph idx="1" hasCustomPrompt="1"/>
          </p:nvPr>
        </p:nvSpPr>
        <p:spPr>
          <a:xfrm>
            <a:off x="609842" y="2900863"/>
            <a:ext cx="10972319" cy="1056276"/>
          </a:xfrm>
          <a:prstGeom prst="rect">
            <a:avLst/>
          </a:prstGeom>
          <a:noFill/>
          <a:ln>
            <a:noFill/>
          </a:ln>
        </p:spPr>
        <p:txBody>
          <a:bodyPr lIns="91425" tIns="91425" rIns="91425" bIns="91425" anchor="t" anchorCtr="0"/>
          <a:lstStyle>
            <a:lvl1pPr marL="0" marR="0" indent="0" algn="l" rtl="0">
              <a:spcBef>
                <a:spcPts val="0"/>
              </a:spcBef>
              <a:defRPr sz="4267" b="0" i="0"/>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lvl="0"/>
            <a:r>
              <a:rPr lang="en-US"/>
              <a:t>Key points here</a:t>
            </a:r>
          </a:p>
        </p:txBody>
      </p:sp>
    </p:spTree>
    <p:extLst>
      <p:ext uri="{BB962C8B-B14F-4D97-AF65-F5344CB8AC3E}">
        <p14:creationId xmlns:p14="http://schemas.microsoft.com/office/powerpoint/2010/main" val="698047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GB"/>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775BEBA1-7E28-4A1B-8C9C-8CBE1B2310FD}" type="slidenum">
              <a:rPr lang="en-US"/>
              <a:pPr>
                <a:defRPr/>
              </a:pPr>
              <a:t>‹#›</a:t>
            </a:fld>
            <a:endParaRPr lang="en-US" sz="1400">
              <a:solidFill>
                <a:srgbClr val="6D2E69"/>
              </a:solidFill>
            </a:endParaRPr>
          </a:p>
        </p:txBody>
      </p:sp>
    </p:spTree>
    <p:extLst>
      <p:ext uri="{BB962C8B-B14F-4D97-AF65-F5344CB8AC3E}">
        <p14:creationId xmlns:p14="http://schemas.microsoft.com/office/powerpoint/2010/main" val="1886406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4FF01B-CB2E-4D9F-8D88-80827C541949}"/>
              </a:ext>
            </a:extLst>
          </p:cNvPr>
          <p:cNvSpPr>
            <a:spLocks noGrp="1"/>
          </p:cNvSpPr>
          <p:nvPr>
            <p:ph type="sldNum" sz="quarter" idx="11"/>
          </p:nvPr>
        </p:nvSpPr>
        <p:spPr/>
        <p:txBody>
          <a:bodyPr/>
          <a:lstStyle/>
          <a:p>
            <a:fld id="{1C7E30F1-F161-4612-8CB0-2245CA57FECE}" type="slidenum">
              <a:rPr lang="en-GB" smtClean="0"/>
              <a:pPr/>
              <a:t>‹#›</a:t>
            </a:fld>
            <a:endParaRPr lang="en-GB"/>
          </a:p>
        </p:txBody>
      </p:sp>
    </p:spTree>
    <p:extLst>
      <p:ext uri="{BB962C8B-B14F-4D97-AF65-F5344CB8AC3E}">
        <p14:creationId xmlns:p14="http://schemas.microsoft.com/office/powerpoint/2010/main" val="947015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F262FBB-9138-BE40-9E4B-BE53C0DBDBBB}"/>
              </a:ext>
            </a:extLst>
          </p:cNvPr>
          <p:cNvSpPr>
            <a:spLocks noGrp="1"/>
          </p:cNvSpPr>
          <p:nvPr>
            <p:ph type="pic" sz="quarter" idx="12"/>
          </p:nvPr>
        </p:nvSpPr>
        <p:spPr>
          <a:xfrm>
            <a:off x="0" y="0"/>
            <a:ext cx="12192000" cy="6858000"/>
          </a:xfrm>
        </p:spPr>
        <p:txBody>
          <a:bodyPr/>
          <a:lstStyle/>
          <a:p>
            <a:endParaRPr lang="en-GB"/>
          </a:p>
        </p:txBody>
      </p:sp>
      <p:sp>
        <p:nvSpPr>
          <p:cNvPr id="5" name="Slide Number Placeholder 4">
            <a:extLst>
              <a:ext uri="{FF2B5EF4-FFF2-40B4-BE49-F238E27FC236}">
                <a16:creationId xmlns:a16="http://schemas.microsoft.com/office/drawing/2014/main" id="{3F4FF01B-CB2E-4D9F-8D88-80827C541949}"/>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itle 1">
            <a:extLst>
              <a:ext uri="{FF2B5EF4-FFF2-40B4-BE49-F238E27FC236}">
                <a16:creationId xmlns:a16="http://schemas.microsoft.com/office/drawing/2014/main" id="{AE2E0EFD-229A-6C49-AA85-808D4AFB01B5}"/>
              </a:ext>
            </a:extLst>
          </p:cNvPr>
          <p:cNvSpPr>
            <a:spLocks noGrp="1"/>
          </p:cNvSpPr>
          <p:nvPr>
            <p:ph type="title" hasCustomPrompt="1"/>
          </p:nvPr>
        </p:nvSpPr>
        <p:spPr>
          <a:xfrm>
            <a:off x="750948" y="2832100"/>
            <a:ext cx="8402991" cy="1940568"/>
          </a:xfrm>
          <a:prstGeom prst="rect">
            <a:avLst/>
          </a:prstGeom>
        </p:spPr>
        <p:txBody>
          <a:bodyPr/>
          <a:lstStyle>
            <a:lvl1pPr>
              <a:defRPr sz="7200" b="1">
                <a:solidFill>
                  <a:schemeClr val="tx2"/>
                </a:solidFill>
                <a:latin typeface="+mj-lt"/>
                <a:cs typeface="Calibri" panose="020F0502020204030204" pitchFamily="34" charset="0"/>
              </a:defRPr>
            </a:lvl1pPr>
          </a:lstStyle>
          <a:p>
            <a:r>
              <a:rPr lang="en-US"/>
              <a:t>Presentation title goes here</a:t>
            </a:r>
            <a:endParaRPr lang="en-GB"/>
          </a:p>
        </p:txBody>
      </p:sp>
      <p:pic>
        <p:nvPicPr>
          <p:cNvPr id="12" name="Picture 11" descr="A close-up of a logo&#10;&#10;Description automatically generated with medium confidence">
            <a:extLst>
              <a:ext uri="{FF2B5EF4-FFF2-40B4-BE49-F238E27FC236}">
                <a16:creationId xmlns:a16="http://schemas.microsoft.com/office/drawing/2014/main" id="{77C3A546-3DAF-BF45-B8EA-3A5976653E63}"/>
              </a:ext>
            </a:extLst>
          </p:cNvPr>
          <p:cNvPicPr>
            <a:picLocks noChangeAspect="1"/>
          </p:cNvPicPr>
          <p:nvPr userDrawn="1"/>
        </p:nvPicPr>
        <p:blipFill>
          <a:blip r:embed="rId2"/>
          <a:stretch>
            <a:fillRect/>
          </a:stretch>
        </p:blipFill>
        <p:spPr>
          <a:xfrm>
            <a:off x="9541565" y="5869380"/>
            <a:ext cx="2203278" cy="682431"/>
          </a:xfrm>
          <a:prstGeom prst="rect">
            <a:avLst/>
          </a:prstGeom>
        </p:spPr>
      </p:pic>
    </p:spTree>
    <p:extLst>
      <p:ext uri="{BB962C8B-B14F-4D97-AF65-F5344CB8AC3E}">
        <p14:creationId xmlns:p14="http://schemas.microsoft.com/office/powerpoint/2010/main" val="1967970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5D2C-D0CC-42E8-9949-5A5502952ACE}"/>
              </a:ext>
            </a:extLst>
          </p:cNvPr>
          <p:cNvSpPr>
            <a:spLocks noGrp="1"/>
          </p:cNvSpPr>
          <p:nvPr>
            <p:ph type="title" hasCustomPrompt="1"/>
          </p:nvPr>
        </p:nvSpPr>
        <p:spPr>
          <a:xfrm>
            <a:off x="750948" y="921902"/>
            <a:ext cx="8402991" cy="2507099"/>
          </a:xfrm>
          <a:prstGeom prst="rect">
            <a:avLst/>
          </a:prstGeom>
        </p:spPr>
        <p:txBody>
          <a:bodyPr/>
          <a:lstStyle>
            <a:lvl1pPr>
              <a:defRPr sz="7200" b="1">
                <a:solidFill>
                  <a:schemeClr val="tx2"/>
                </a:solidFill>
                <a:latin typeface="+mj-lt"/>
                <a:cs typeface="Calibri" panose="020F0502020204030204" pitchFamily="34" charset="0"/>
              </a:defRPr>
            </a:lvl1pPr>
          </a:lstStyle>
          <a:p>
            <a:r>
              <a:rPr lang="en-US"/>
              <a:t>Presentation title goes here</a:t>
            </a:r>
            <a:endParaRPr lang="en-GB"/>
          </a:p>
        </p:txBody>
      </p:sp>
      <p:sp>
        <p:nvSpPr>
          <p:cNvPr id="8" name="Text Placeholder 7">
            <a:extLst>
              <a:ext uri="{FF2B5EF4-FFF2-40B4-BE49-F238E27FC236}">
                <a16:creationId xmlns:a16="http://schemas.microsoft.com/office/drawing/2014/main" id="{CDA207B9-1364-4BEE-9442-FB1C2F89B78C}"/>
              </a:ext>
            </a:extLst>
          </p:cNvPr>
          <p:cNvSpPr>
            <a:spLocks noGrp="1"/>
          </p:cNvSpPr>
          <p:nvPr>
            <p:ph type="body" sz="quarter" idx="10" hasCustomPrompt="1"/>
          </p:nvPr>
        </p:nvSpPr>
        <p:spPr>
          <a:xfrm>
            <a:off x="750948" y="3429000"/>
            <a:ext cx="8402991" cy="960801"/>
          </a:xfrm>
        </p:spPr>
        <p:txBody>
          <a:bodyPr/>
          <a:lstStyle>
            <a:lvl1pPr>
              <a:defRPr b="0"/>
            </a:lvl1pPr>
          </a:lstStyle>
          <a:p>
            <a:pPr lvl="0"/>
            <a:r>
              <a:rPr lang="en-US"/>
              <a:t>Presenter name</a:t>
            </a:r>
          </a:p>
        </p:txBody>
      </p:sp>
      <p:sp>
        <p:nvSpPr>
          <p:cNvPr id="10" name="Text Placeholder 9">
            <a:extLst>
              <a:ext uri="{FF2B5EF4-FFF2-40B4-BE49-F238E27FC236}">
                <a16:creationId xmlns:a16="http://schemas.microsoft.com/office/drawing/2014/main" id="{8D2ABC5F-BF6D-4627-96BB-0F1F89C800F0}"/>
              </a:ext>
            </a:extLst>
          </p:cNvPr>
          <p:cNvSpPr>
            <a:spLocks noGrp="1"/>
          </p:cNvSpPr>
          <p:nvPr>
            <p:ph type="body" sz="quarter" idx="11" hasCustomPrompt="1"/>
          </p:nvPr>
        </p:nvSpPr>
        <p:spPr>
          <a:xfrm>
            <a:off x="750948" y="4389801"/>
            <a:ext cx="8402991" cy="767655"/>
          </a:xfrm>
        </p:spPr>
        <p:txBody>
          <a:bodyPr>
            <a:normAutofit/>
          </a:bodyPr>
          <a:lstStyle>
            <a:lvl1pPr>
              <a:defRPr sz="1400" b="0" spc="300">
                <a:solidFill>
                  <a:schemeClr val="tx2"/>
                </a:solidFill>
                <a:latin typeface="+mn-lt"/>
                <a:cs typeface="Calibri" panose="020F0502020204030204" pitchFamily="34" charset="0"/>
              </a:defRPr>
            </a:lvl1pPr>
          </a:lstStyle>
          <a:p>
            <a:pPr lvl="0"/>
            <a:r>
              <a:rPr lang="en-US"/>
              <a:t>MONTH, YEAR</a:t>
            </a:r>
          </a:p>
        </p:txBody>
      </p:sp>
      <p:pic>
        <p:nvPicPr>
          <p:cNvPr id="4" name="Picture 3" descr="A close-up of a logo&#10;&#10;Description automatically generated with medium confidence">
            <a:extLst>
              <a:ext uri="{FF2B5EF4-FFF2-40B4-BE49-F238E27FC236}">
                <a16:creationId xmlns:a16="http://schemas.microsoft.com/office/drawing/2014/main" id="{33476BD9-155B-B947-95B8-B14BD9BABD41}"/>
              </a:ext>
            </a:extLst>
          </p:cNvPr>
          <p:cNvPicPr>
            <a:picLocks noChangeAspect="1"/>
          </p:cNvPicPr>
          <p:nvPr userDrawn="1"/>
        </p:nvPicPr>
        <p:blipFill>
          <a:blip r:embed="rId2"/>
          <a:stretch>
            <a:fillRect/>
          </a:stretch>
        </p:blipFill>
        <p:spPr>
          <a:xfrm>
            <a:off x="9541565" y="5869380"/>
            <a:ext cx="2203278" cy="682431"/>
          </a:xfrm>
          <a:prstGeom prst="rect">
            <a:avLst/>
          </a:prstGeom>
        </p:spPr>
      </p:pic>
      <p:pic>
        <p:nvPicPr>
          <p:cNvPr id="7" name="Picture 6">
            <a:extLst>
              <a:ext uri="{FF2B5EF4-FFF2-40B4-BE49-F238E27FC236}">
                <a16:creationId xmlns:a16="http://schemas.microsoft.com/office/drawing/2014/main" id="{64497E6A-514D-954C-B945-7787EAB418FB}"/>
              </a:ext>
            </a:extLst>
          </p:cNvPr>
          <p:cNvPicPr>
            <a:picLocks noChangeAspect="1"/>
          </p:cNvPicPr>
          <p:nvPr userDrawn="1"/>
        </p:nvPicPr>
        <p:blipFill>
          <a:blip r:embed="rId3"/>
          <a:stretch>
            <a:fillRect/>
          </a:stretch>
        </p:blipFill>
        <p:spPr>
          <a:xfrm>
            <a:off x="0" y="4039100"/>
            <a:ext cx="2832100" cy="2832100"/>
          </a:xfrm>
          <a:prstGeom prst="rect">
            <a:avLst/>
          </a:prstGeom>
        </p:spPr>
      </p:pic>
      <p:pic>
        <p:nvPicPr>
          <p:cNvPr id="9" name="Picture 8">
            <a:extLst>
              <a:ext uri="{FF2B5EF4-FFF2-40B4-BE49-F238E27FC236}">
                <a16:creationId xmlns:a16="http://schemas.microsoft.com/office/drawing/2014/main" id="{609A8B1B-7016-C948-AAD4-5C66CB47A792}"/>
              </a:ext>
            </a:extLst>
          </p:cNvPr>
          <p:cNvPicPr>
            <a:picLocks noChangeAspect="1"/>
          </p:cNvPicPr>
          <p:nvPr userDrawn="1"/>
        </p:nvPicPr>
        <p:blipFill>
          <a:blip r:embed="rId4"/>
          <a:stretch>
            <a:fillRect/>
          </a:stretch>
        </p:blipFill>
        <p:spPr>
          <a:xfrm rot="5400000">
            <a:off x="9359900" y="0"/>
            <a:ext cx="2832100" cy="2832100"/>
          </a:xfrm>
          <a:prstGeom prst="rect">
            <a:avLst/>
          </a:prstGeom>
        </p:spPr>
      </p:pic>
    </p:spTree>
    <p:extLst>
      <p:ext uri="{BB962C8B-B14F-4D97-AF65-F5344CB8AC3E}">
        <p14:creationId xmlns:p14="http://schemas.microsoft.com/office/powerpoint/2010/main" val="1863215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TEXT (SUB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ext Placeholder 7">
            <a:extLst>
              <a:ext uri="{FF2B5EF4-FFF2-40B4-BE49-F238E27FC236}">
                <a16:creationId xmlns:a16="http://schemas.microsoft.com/office/drawing/2014/main" id="{9EEE69C9-28EB-EC4C-AB62-5EF6A96D4878}"/>
              </a:ext>
            </a:extLst>
          </p:cNvPr>
          <p:cNvSpPr>
            <a:spLocks noGrp="1"/>
          </p:cNvSpPr>
          <p:nvPr>
            <p:ph type="body" sz="quarter" idx="12" hasCustomPrompt="1"/>
          </p:nvPr>
        </p:nvSpPr>
        <p:spPr>
          <a:xfrm>
            <a:off x="438150" y="1857292"/>
            <a:ext cx="5382868" cy="4154487"/>
          </a:xfrm>
        </p:spPr>
        <p:txBody>
          <a:bodyPr>
            <a:normAutofit/>
          </a:bodyPr>
          <a:lstStyle>
            <a:lvl1pPr>
              <a:defRPr sz="1600"/>
            </a:lvl1pPr>
          </a:lstStyle>
          <a:p>
            <a:pPr lvl="0"/>
            <a:r>
              <a:rPr lang="en-GB"/>
              <a:t>This is two column placeholder text, click to edit</a:t>
            </a:r>
          </a:p>
        </p:txBody>
      </p:sp>
      <p:sp>
        <p:nvSpPr>
          <p:cNvPr id="9" name="Text Placeholder 7">
            <a:extLst>
              <a:ext uri="{FF2B5EF4-FFF2-40B4-BE49-F238E27FC236}">
                <a16:creationId xmlns:a16="http://schemas.microsoft.com/office/drawing/2014/main" id="{4D792CF0-338E-8042-AC0D-5EEDCBF6B591}"/>
              </a:ext>
            </a:extLst>
          </p:cNvPr>
          <p:cNvSpPr>
            <a:spLocks noGrp="1"/>
          </p:cNvSpPr>
          <p:nvPr>
            <p:ph type="body" sz="quarter" idx="13" hasCustomPrompt="1"/>
          </p:nvPr>
        </p:nvSpPr>
        <p:spPr>
          <a:xfrm>
            <a:off x="6370983" y="1857292"/>
            <a:ext cx="5382869" cy="4154487"/>
          </a:xfrm>
        </p:spPr>
        <p:txBody>
          <a:bodyPr>
            <a:normAutofit/>
          </a:bodyPr>
          <a:lstStyle>
            <a:lvl1pPr marL="285750" indent="-285750">
              <a:buClr>
                <a:schemeClr val="accent2"/>
              </a:buClr>
              <a:buFont typeface="Wingdings" pitchFamily="2" charset="2"/>
              <a:buChar char="§"/>
              <a:defRPr sz="1600"/>
            </a:lvl1pPr>
            <a:lvl2pPr>
              <a:defRPr sz="1600"/>
            </a:lvl2pPr>
            <a:lvl3pPr>
              <a:defRPr sz="1600"/>
            </a:lvl3pPr>
            <a:lvl4pPr>
              <a:defRPr sz="1600"/>
            </a:lvl4pPr>
            <a:lvl5pPr>
              <a:defRPr sz="1600"/>
            </a:lvl5pPr>
          </a:lstStyle>
          <a:p>
            <a:pPr lvl="0"/>
            <a:r>
              <a:rPr lang="en-GB"/>
              <a:t>This is two column placeholder text, click to edit</a:t>
            </a:r>
          </a:p>
          <a:p>
            <a:pPr lvl="0"/>
            <a:r>
              <a:rPr lang="en-GB"/>
              <a:t>This is a list </a:t>
            </a:r>
          </a:p>
          <a:p>
            <a:pPr lvl="0"/>
            <a:r>
              <a:rPr lang="en-GB"/>
              <a:t>This is a list</a:t>
            </a:r>
          </a:p>
        </p:txBody>
      </p:sp>
      <p:sp>
        <p:nvSpPr>
          <p:cNvPr id="12" name="Text Placeholder 11">
            <a:extLst>
              <a:ext uri="{FF2B5EF4-FFF2-40B4-BE49-F238E27FC236}">
                <a16:creationId xmlns:a16="http://schemas.microsoft.com/office/drawing/2014/main" id="{86EF2BE4-DD14-EC4C-A247-6D74D9879640}"/>
              </a:ext>
            </a:extLst>
          </p:cNvPr>
          <p:cNvSpPr>
            <a:spLocks noGrp="1"/>
          </p:cNvSpPr>
          <p:nvPr>
            <p:ph type="body" sz="quarter" idx="14" hasCustomPrompt="1"/>
          </p:nvPr>
        </p:nvSpPr>
        <p:spPr>
          <a:xfrm>
            <a:off x="438150" y="1162741"/>
            <a:ext cx="11306175" cy="517525"/>
          </a:xfrm>
        </p:spPr>
        <p:txBody>
          <a:bodyPr/>
          <a:lstStyle>
            <a:lvl1pPr>
              <a:defRPr>
                <a:solidFill>
                  <a:schemeClr val="tx2"/>
                </a:solidFill>
              </a:defRPr>
            </a:lvl1pPr>
          </a:lstStyle>
          <a:p>
            <a:pPr lvl="0"/>
            <a:r>
              <a:rPr lang="en-GB"/>
              <a:t>Click to edit subheading text here</a:t>
            </a:r>
          </a:p>
        </p:txBody>
      </p:sp>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2"/>
          <a:stretch>
            <a:fillRect/>
          </a:stretch>
        </p:blipFill>
        <p:spPr>
          <a:xfrm rot="5400000">
            <a:off x="10334708" y="0"/>
            <a:ext cx="1857292" cy="1857292"/>
          </a:xfrm>
          <a:prstGeom prst="rect">
            <a:avLst/>
          </a:prstGeom>
        </p:spPr>
      </p:pic>
      <p:pic>
        <p:nvPicPr>
          <p:cNvPr id="15" name="Picture 14" descr="A close-up of a logo&#10;&#10;Description automatically generated with medium confidence">
            <a:extLst>
              <a:ext uri="{FF2B5EF4-FFF2-40B4-BE49-F238E27FC236}">
                <a16:creationId xmlns:a16="http://schemas.microsoft.com/office/drawing/2014/main" id="{7600F813-BAEA-9047-BFE6-32AC1A9CC0F3}"/>
              </a:ext>
            </a:extLst>
          </p:cNvPr>
          <p:cNvPicPr>
            <a:picLocks noChangeAspect="1"/>
          </p:cNvPicPr>
          <p:nvPr userDrawn="1"/>
        </p:nvPicPr>
        <p:blipFill>
          <a:blip r:embed="rId3"/>
          <a:stretch>
            <a:fillRect/>
          </a:stretch>
        </p:blipFill>
        <p:spPr>
          <a:xfrm>
            <a:off x="10631659" y="6327086"/>
            <a:ext cx="1113183" cy="344791"/>
          </a:xfrm>
          <a:prstGeom prst="rect">
            <a:avLst/>
          </a:prstGeom>
        </p:spPr>
      </p:pic>
      <p:pic>
        <p:nvPicPr>
          <p:cNvPr id="16" name="Picture 15">
            <a:extLst>
              <a:ext uri="{FF2B5EF4-FFF2-40B4-BE49-F238E27FC236}">
                <a16:creationId xmlns:a16="http://schemas.microsoft.com/office/drawing/2014/main" id="{DABC4973-78B9-2A45-B2DE-5EFAD6F7F87C}"/>
              </a:ext>
            </a:extLst>
          </p:cNvPr>
          <p:cNvPicPr>
            <a:picLocks noChangeAspect="1"/>
          </p:cNvPicPr>
          <p:nvPr userDrawn="1"/>
        </p:nvPicPr>
        <p:blipFill>
          <a:blip r:embed="rId4"/>
          <a:stretch>
            <a:fillRect/>
          </a:stretch>
        </p:blipFill>
        <p:spPr>
          <a:xfrm>
            <a:off x="0" y="5744817"/>
            <a:ext cx="1113183" cy="1113183"/>
          </a:xfrm>
          <a:prstGeom prst="rect">
            <a:avLst/>
          </a:prstGeom>
        </p:spPr>
      </p:pic>
    </p:spTree>
    <p:extLst>
      <p:ext uri="{BB962C8B-B14F-4D97-AF65-F5344CB8AC3E}">
        <p14:creationId xmlns:p14="http://schemas.microsoft.com/office/powerpoint/2010/main" val="1353514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TEXT (NO-S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ext Placeholder 7">
            <a:extLst>
              <a:ext uri="{FF2B5EF4-FFF2-40B4-BE49-F238E27FC236}">
                <a16:creationId xmlns:a16="http://schemas.microsoft.com/office/drawing/2014/main" id="{9EEE69C9-28EB-EC4C-AB62-5EF6A96D4878}"/>
              </a:ext>
            </a:extLst>
          </p:cNvPr>
          <p:cNvSpPr>
            <a:spLocks noGrp="1"/>
          </p:cNvSpPr>
          <p:nvPr>
            <p:ph type="body" sz="quarter" idx="12" hasCustomPrompt="1"/>
          </p:nvPr>
        </p:nvSpPr>
        <p:spPr>
          <a:xfrm>
            <a:off x="438150" y="1371600"/>
            <a:ext cx="5382868" cy="4640179"/>
          </a:xfrm>
        </p:spPr>
        <p:txBody>
          <a:bodyPr>
            <a:normAutofit/>
          </a:bodyPr>
          <a:lstStyle>
            <a:lvl1pPr>
              <a:defRPr sz="1600"/>
            </a:lvl1pPr>
          </a:lstStyle>
          <a:p>
            <a:pPr lvl="0"/>
            <a:r>
              <a:rPr lang="en-GB"/>
              <a:t>This is two column placeholder text, click to edit</a:t>
            </a:r>
          </a:p>
        </p:txBody>
      </p:sp>
      <p:sp>
        <p:nvSpPr>
          <p:cNvPr id="9" name="Text Placeholder 7">
            <a:extLst>
              <a:ext uri="{FF2B5EF4-FFF2-40B4-BE49-F238E27FC236}">
                <a16:creationId xmlns:a16="http://schemas.microsoft.com/office/drawing/2014/main" id="{4D792CF0-338E-8042-AC0D-5EEDCBF6B591}"/>
              </a:ext>
            </a:extLst>
          </p:cNvPr>
          <p:cNvSpPr>
            <a:spLocks noGrp="1"/>
          </p:cNvSpPr>
          <p:nvPr>
            <p:ph type="body" sz="quarter" idx="13" hasCustomPrompt="1"/>
          </p:nvPr>
        </p:nvSpPr>
        <p:spPr>
          <a:xfrm>
            <a:off x="6370983" y="1371600"/>
            <a:ext cx="5382869" cy="4640179"/>
          </a:xfrm>
        </p:spPr>
        <p:txBody>
          <a:bodyPr>
            <a:normAutofit/>
          </a:bodyPr>
          <a:lstStyle>
            <a:lvl1pPr marL="285750" indent="-285750">
              <a:buClr>
                <a:schemeClr val="accent2"/>
              </a:buClr>
              <a:buFont typeface="Wingdings" pitchFamily="2" charset="2"/>
              <a:buChar char="§"/>
              <a:defRPr sz="1600"/>
            </a:lvl1pPr>
            <a:lvl2pPr>
              <a:defRPr sz="1600"/>
            </a:lvl2pPr>
            <a:lvl3pPr>
              <a:defRPr sz="1600"/>
            </a:lvl3pPr>
            <a:lvl4pPr>
              <a:defRPr sz="1600"/>
            </a:lvl4pPr>
            <a:lvl5pPr>
              <a:defRPr sz="1600"/>
            </a:lvl5pPr>
          </a:lstStyle>
          <a:p>
            <a:pPr lvl="0"/>
            <a:r>
              <a:rPr lang="en-GB"/>
              <a:t>This is two column placeholder text, click to edit</a:t>
            </a:r>
          </a:p>
          <a:p>
            <a:pPr lvl="0"/>
            <a:r>
              <a:rPr lang="en-GB"/>
              <a:t>This is a list </a:t>
            </a:r>
          </a:p>
          <a:p>
            <a:pPr lvl="0"/>
            <a:r>
              <a:rPr lang="en-GB"/>
              <a:t>This is a list</a:t>
            </a:r>
          </a:p>
        </p:txBody>
      </p:sp>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2"/>
          <a:stretch>
            <a:fillRect/>
          </a:stretch>
        </p:blipFill>
        <p:spPr>
          <a:xfrm rot="5400000">
            <a:off x="10334708" y="0"/>
            <a:ext cx="1857292" cy="1857292"/>
          </a:xfrm>
          <a:prstGeom prst="rect">
            <a:avLst/>
          </a:prstGeom>
        </p:spPr>
      </p:pic>
      <p:pic>
        <p:nvPicPr>
          <p:cNvPr id="15" name="Picture 14" descr="A close-up of a logo&#10;&#10;Description automatically generated with medium confidence">
            <a:extLst>
              <a:ext uri="{FF2B5EF4-FFF2-40B4-BE49-F238E27FC236}">
                <a16:creationId xmlns:a16="http://schemas.microsoft.com/office/drawing/2014/main" id="{7600F813-BAEA-9047-BFE6-32AC1A9CC0F3}"/>
              </a:ext>
            </a:extLst>
          </p:cNvPr>
          <p:cNvPicPr>
            <a:picLocks noChangeAspect="1"/>
          </p:cNvPicPr>
          <p:nvPr userDrawn="1"/>
        </p:nvPicPr>
        <p:blipFill>
          <a:blip r:embed="rId3"/>
          <a:stretch>
            <a:fillRect/>
          </a:stretch>
        </p:blipFill>
        <p:spPr>
          <a:xfrm>
            <a:off x="10631659" y="6327086"/>
            <a:ext cx="1113183" cy="344791"/>
          </a:xfrm>
          <a:prstGeom prst="rect">
            <a:avLst/>
          </a:prstGeom>
        </p:spPr>
      </p:pic>
      <p:pic>
        <p:nvPicPr>
          <p:cNvPr id="16" name="Picture 15">
            <a:extLst>
              <a:ext uri="{FF2B5EF4-FFF2-40B4-BE49-F238E27FC236}">
                <a16:creationId xmlns:a16="http://schemas.microsoft.com/office/drawing/2014/main" id="{DABC4973-78B9-2A45-B2DE-5EFAD6F7F87C}"/>
              </a:ext>
            </a:extLst>
          </p:cNvPr>
          <p:cNvPicPr>
            <a:picLocks noChangeAspect="1"/>
          </p:cNvPicPr>
          <p:nvPr userDrawn="1"/>
        </p:nvPicPr>
        <p:blipFill>
          <a:blip r:embed="rId4"/>
          <a:stretch>
            <a:fillRect/>
          </a:stretch>
        </p:blipFill>
        <p:spPr>
          <a:xfrm>
            <a:off x="0" y="5744817"/>
            <a:ext cx="1113183" cy="1113183"/>
          </a:xfrm>
          <a:prstGeom prst="rect">
            <a:avLst/>
          </a:prstGeom>
        </p:spPr>
      </p:pic>
    </p:spTree>
    <p:extLst>
      <p:ext uri="{BB962C8B-B14F-4D97-AF65-F5344CB8AC3E}">
        <p14:creationId xmlns:p14="http://schemas.microsoft.com/office/powerpoint/2010/main" val="1321534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IMAG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F47DA36-0E49-7D4E-8216-6B59FDF3F204}"/>
              </a:ext>
            </a:extLst>
          </p:cNvPr>
          <p:cNvSpPr>
            <a:spLocks noGrp="1"/>
          </p:cNvSpPr>
          <p:nvPr>
            <p:ph type="pic" sz="quarter" idx="15"/>
          </p:nvPr>
        </p:nvSpPr>
        <p:spPr>
          <a:xfrm>
            <a:off x="0" y="1857374"/>
            <a:ext cx="6091238" cy="5000625"/>
          </a:xfrm>
        </p:spPr>
        <p:txBody>
          <a:bodyPr/>
          <a:lstStyle/>
          <a:p>
            <a:endParaRPr lang="en-GB"/>
          </a:p>
        </p:txBody>
      </p:sp>
      <p:sp>
        <p:nvSpPr>
          <p:cNvPr id="2" name="Title 1">
            <a:extLst>
              <a:ext uri="{FF2B5EF4-FFF2-40B4-BE49-F238E27FC236}">
                <a16:creationId xmlns:a16="http://schemas.microsoft.com/office/drawing/2014/main" id="{0B66141B-4026-C247-9DF3-18DFF4D84B68}"/>
              </a:ext>
            </a:extLst>
          </p:cNvPr>
          <p:cNvSpPr>
            <a:spLocks noGrp="1"/>
          </p:cNvSpPr>
          <p:nvPr>
            <p:ph type="title" hasCustomPrompt="1"/>
          </p:nvPr>
        </p:nvSpPr>
        <p:spPr>
          <a:xfrm>
            <a:off x="438149" y="464240"/>
            <a:ext cx="11314114" cy="637673"/>
          </a:xfrm>
        </p:spPr>
        <p:txBody>
          <a:bodyPr/>
          <a:lstStyle>
            <a:lvl1pPr>
              <a:defRPr>
                <a:solidFill>
                  <a:schemeClr val="tx2"/>
                </a:solidFill>
              </a:defRPr>
            </a:lvl1pPr>
          </a:lstStyle>
          <a:p>
            <a:r>
              <a:rPr lang="en-GB"/>
              <a:t>Click to edit heading text here</a:t>
            </a:r>
          </a:p>
        </p:txBody>
      </p:sp>
      <p:sp>
        <p:nvSpPr>
          <p:cNvPr id="4" name="Slide Number Placeholder 3">
            <a:extLst>
              <a:ext uri="{FF2B5EF4-FFF2-40B4-BE49-F238E27FC236}">
                <a16:creationId xmlns:a16="http://schemas.microsoft.com/office/drawing/2014/main" id="{E23310F7-97DE-4D40-BE74-5B092195B13A}"/>
              </a:ext>
            </a:extLst>
          </p:cNvPr>
          <p:cNvSpPr>
            <a:spLocks noGrp="1"/>
          </p:cNvSpPr>
          <p:nvPr>
            <p:ph type="sldNum" sz="quarter" idx="11"/>
          </p:nvPr>
        </p:nvSpPr>
        <p:spPr/>
        <p:txBody>
          <a:bodyPr/>
          <a:lstStyle/>
          <a:p>
            <a:fld id="{1C7E30F1-F161-4612-8CB0-2245CA57FECE}" type="slidenum">
              <a:rPr lang="en-GB" smtClean="0"/>
              <a:pPr/>
              <a:t>‹#›</a:t>
            </a:fld>
            <a:endParaRPr lang="en-GB"/>
          </a:p>
        </p:txBody>
      </p:sp>
      <p:sp>
        <p:nvSpPr>
          <p:cNvPr id="8" name="Text Placeholder 7">
            <a:extLst>
              <a:ext uri="{FF2B5EF4-FFF2-40B4-BE49-F238E27FC236}">
                <a16:creationId xmlns:a16="http://schemas.microsoft.com/office/drawing/2014/main" id="{9EEE69C9-28EB-EC4C-AB62-5EF6A96D4878}"/>
              </a:ext>
            </a:extLst>
          </p:cNvPr>
          <p:cNvSpPr>
            <a:spLocks noGrp="1"/>
          </p:cNvSpPr>
          <p:nvPr>
            <p:ph type="body" sz="quarter" idx="12" hasCustomPrompt="1"/>
          </p:nvPr>
        </p:nvSpPr>
        <p:spPr>
          <a:xfrm>
            <a:off x="6361457" y="1857292"/>
            <a:ext cx="5382868" cy="4154487"/>
          </a:xfrm>
        </p:spPr>
        <p:txBody>
          <a:bodyPr>
            <a:normAutofit/>
          </a:bodyPr>
          <a:lstStyle>
            <a:lvl1pPr>
              <a:defRPr sz="1600"/>
            </a:lvl1pPr>
          </a:lstStyle>
          <a:p>
            <a:pPr lvl="0"/>
            <a:r>
              <a:rPr lang="en-GB"/>
              <a:t>This is one column placeholder text, click to edit</a:t>
            </a:r>
          </a:p>
        </p:txBody>
      </p:sp>
      <p:sp>
        <p:nvSpPr>
          <p:cNvPr id="12" name="Text Placeholder 11">
            <a:extLst>
              <a:ext uri="{FF2B5EF4-FFF2-40B4-BE49-F238E27FC236}">
                <a16:creationId xmlns:a16="http://schemas.microsoft.com/office/drawing/2014/main" id="{86EF2BE4-DD14-EC4C-A247-6D74D9879640}"/>
              </a:ext>
            </a:extLst>
          </p:cNvPr>
          <p:cNvSpPr>
            <a:spLocks noGrp="1"/>
          </p:cNvSpPr>
          <p:nvPr>
            <p:ph type="body" sz="quarter" idx="14" hasCustomPrompt="1"/>
          </p:nvPr>
        </p:nvSpPr>
        <p:spPr>
          <a:xfrm>
            <a:off x="438150" y="1162741"/>
            <a:ext cx="11306175" cy="517525"/>
          </a:xfrm>
        </p:spPr>
        <p:txBody>
          <a:bodyPr/>
          <a:lstStyle>
            <a:lvl1pPr>
              <a:defRPr>
                <a:solidFill>
                  <a:schemeClr val="tx2"/>
                </a:solidFill>
              </a:defRPr>
            </a:lvl1pPr>
          </a:lstStyle>
          <a:p>
            <a:pPr lvl="0"/>
            <a:r>
              <a:rPr lang="en-GB"/>
              <a:t>Click to edit subheading text here</a:t>
            </a:r>
          </a:p>
        </p:txBody>
      </p:sp>
      <p:pic>
        <p:nvPicPr>
          <p:cNvPr id="14" name="Picture 13">
            <a:extLst>
              <a:ext uri="{FF2B5EF4-FFF2-40B4-BE49-F238E27FC236}">
                <a16:creationId xmlns:a16="http://schemas.microsoft.com/office/drawing/2014/main" id="{67B4F58C-39D6-3044-927E-6BC0F744B473}"/>
              </a:ext>
            </a:extLst>
          </p:cNvPr>
          <p:cNvPicPr>
            <a:picLocks noChangeAspect="1"/>
          </p:cNvPicPr>
          <p:nvPr userDrawn="1"/>
        </p:nvPicPr>
        <p:blipFill>
          <a:blip r:embed="rId2"/>
          <a:stretch>
            <a:fillRect/>
          </a:stretch>
        </p:blipFill>
        <p:spPr>
          <a:xfrm rot="5400000">
            <a:off x="10334708" y="0"/>
            <a:ext cx="1857292" cy="1857292"/>
          </a:xfrm>
          <a:prstGeom prst="rect">
            <a:avLst/>
          </a:prstGeom>
        </p:spPr>
      </p:pic>
      <p:pic>
        <p:nvPicPr>
          <p:cNvPr id="15" name="Picture 14" descr="A close-up of a logo&#10;&#10;Description automatically generated with medium confidence">
            <a:extLst>
              <a:ext uri="{FF2B5EF4-FFF2-40B4-BE49-F238E27FC236}">
                <a16:creationId xmlns:a16="http://schemas.microsoft.com/office/drawing/2014/main" id="{7600F813-BAEA-9047-BFE6-32AC1A9CC0F3}"/>
              </a:ext>
            </a:extLst>
          </p:cNvPr>
          <p:cNvPicPr>
            <a:picLocks noChangeAspect="1"/>
          </p:cNvPicPr>
          <p:nvPr userDrawn="1"/>
        </p:nvPicPr>
        <p:blipFill>
          <a:blip r:embed="rId3"/>
          <a:stretch>
            <a:fillRect/>
          </a:stretch>
        </p:blipFill>
        <p:spPr>
          <a:xfrm>
            <a:off x="10631659" y="6327086"/>
            <a:ext cx="1113183" cy="344791"/>
          </a:xfrm>
          <a:prstGeom prst="rect">
            <a:avLst/>
          </a:prstGeom>
        </p:spPr>
      </p:pic>
    </p:spTree>
    <p:extLst>
      <p:ext uri="{BB962C8B-B14F-4D97-AF65-F5344CB8AC3E}">
        <p14:creationId xmlns:p14="http://schemas.microsoft.com/office/powerpoint/2010/main" val="35736061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
        <p:cNvGrpSpPr/>
        <p:nvPr/>
      </p:nvGrpSpPr>
      <p:grpSpPr>
        <a:xfrm>
          <a:off x="0" y="0"/>
          <a:ext cx="0" cy="0"/>
          <a:chOff x="0" y="0"/>
          <a:chExt cx="0" cy="0"/>
        </a:xfrm>
      </p:grpSpPr>
      <p:sp>
        <p:nvSpPr>
          <p:cNvPr id="8" name="Shape 8"/>
          <p:cNvSpPr txBox="1">
            <a:spLocks noGrp="1"/>
          </p:cNvSpPr>
          <p:nvPr>
            <p:ph type="body" idx="1"/>
          </p:nvPr>
        </p:nvSpPr>
        <p:spPr>
          <a:xfrm>
            <a:off x="609601" y="1604639"/>
            <a:ext cx="10972319" cy="3977279"/>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a:t>Key points here</a:t>
            </a:r>
            <a:br>
              <a:rPr lang="en-GB"/>
            </a:br>
            <a:r>
              <a:rPr lang="en-GB"/>
              <a:t>(minimum font size 32)</a:t>
            </a:r>
            <a:endParaRPr/>
          </a:p>
        </p:txBody>
      </p:sp>
      <p:sp>
        <p:nvSpPr>
          <p:cNvPr id="5" name="Shape 5">
            <a:extLst>
              <a:ext uri="{C183D7F6-B498-43B3-948B-1728B52AA6E4}">
                <adec:decorative xmlns:adec="http://schemas.microsoft.com/office/drawing/2017/decorative" val="1"/>
              </a:ext>
            </a:extLst>
          </p:cNvPr>
          <p:cNvSpPr/>
          <p:nvPr/>
        </p:nvSpPr>
        <p:spPr>
          <a:xfrm rot="10800000" flipH="1">
            <a:off x="1" y="6309321"/>
            <a:ext cx="12192000" cy="561879"/>
          </a:xfrm>
          <a:prstGeom prst="rect">
            <a:avLst/>
          </a:prstGeom>
          <a:solidFill>
            <a:srgbClr val="5F2861"/>
          </a:solidFill>
          <a:ln>
            <a:noFill/>
          </a:ln>
        </p:spPr>
        <p:txBody>
          <a:bodyPr lIns="121900" tIns="121900" rIns="121900" bIns="121900" anchor="ctr" anchorCtr="0">
            <a:noAutofit/>
          </a:bodyPr>
          <a:lstStyle/>
          <a:p>
            <a:pPr>
              <a:spcBef>
                <a:spcPts val="0"/>
              </a:spcBef>
              <a:buNone/>
            </a:pPr>
            <a:endParaRPr sz="2400"/>
          </a:p>
        </p:txBody>
      </p:sp>
      <p:pic>
        <p:nvPicPr>
          <p:cNvPr id="3" name="Picture 2">
            <a:extLst>
              <a:ext uri="{FF2B5EF4-FFF2-40B4-BE49-F238E27FC236}">
                <a16:creationId xmlns:a16="http://schemas.microsoft.com/office/drawing/2014/main" id="{07A978B9-95F6-4A52-A7AD-8F58E33528D8}"/>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04512" y="6405331"/>
            <a:ext cx="1344149" cy="425364"/>
          </a:xfrm>
          <a:prstGeom prst="rect">
            <a:avLst/>
          </a:prstGeom>
        </p:spPr>
      </p:pic>
    </p:spTree>
    <p:extLst>
      <p:ext uri="{BB962C8B-B14F-4D97-AF65-F5344CB8AC3E}">
        <p14:creationId xmlns:p14="http://schemas.microsoft.com/office/powerpoint/2010/main" val="1418542467"/>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36B21-65A1-4028-A3D5-025C490296FC}"/>
              </a:ext>
            </a:extLst>
          </p:cNvPr>
          <p:cNvSpPr>
            <a:spLocks noGrp="1"/>
          </p:cNvSpPr>
          <p:nvPr>
            <p:ph type="title"/>
          </p:nvPr>
        </p:nvSpPr>
        <p:spPr>
          <a:xfrm>
            <a:off x="438149" y="752475"/>
            <a:ext cx="11314114" cy="938213"/>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F828B6-7EB8-4C7D-91EC-B70F539A6DE8}"/>
              </a:ext>
            </a:extLst>
          </p:cNvPr>
          <p:cNvSpPr>
            <a:spLocks noGrp="1"/>
          </p:cNvSpPr>
          <p:nvPr>
            <p:ph type="body" idx="1"/>
          </p:nvPr>
        </p:nvSpPr>
        <p:spPr>
          <a:xfrm>
            <a:off x="438149" y="1998663"/>
            <a:ext cx="11314113" cy="4106862"/>
          </a:xfrm>
          <a:prstGeom prst="rect">
            <a:avLst/>
          </a:prstGeom>
        </p:spPr>
        <p:txBody>
          <a:bodyPr vert="horz" lIns="0" tIns="0" rIns="0" bIns="0" rtlCol="0">
            <a:normAutofit/>
          </a:bodyPr>
          <a:lstStyle/>
          <a:p>
            <a:pPr lvl="0"/>
            <a:r>
              <a:rPr lang="en-US"/>
              <a:t>Click to edit Master text styles</a:t>
            </a:r>
          </a:p>
        </p:txBody>
      </p:sp>
      <p:sp>
        <p:nvSpPr>
          <p:cNvPr id="6" name="Slide Number Placeholder 5">
            <a:extLst>
              <a:ext uri="{FF2B5EF4-FFF2-40B4-BE49-F238E27FC236}">
                <a16:creationId xmlns:a16="http://schemas.microsoft.com/office/drawing/2014/main" id="{A28358EC-96AB-4A8A-B593-2E206308061F}"/>
              </a:ext>
            </a:extLst>
          </p:cNvPr>
          <p:cNvSpPr>
            <a:spLocks noGrp="1"/>
          </p:cNvSpPr>
          <p:nvPr>
            <p:ph type="sldNum" sz="quarter" idx="4"/>
          </p:nvPr>
        </p:nvSpPr>
        <p:spPr>
          <a:xfrm>
            <a:off x="10925175" y="7092950"/>
            <a:ext cx="827088" cy="365125"/>
          </a:xfrm>
          <a:prstGeom prst="rect">
            <a:avLst/>
          </a:prstGeom>
        </p:spPr>
        <p:txBody>
          <a:bodyPr vert="horz" lIns="0" tIns="0" rIns="0" bIns="0" rtlCol="0" anchor="t" anchorCtr="0"/>
          <a:lstStyle>
            <a:lvl1pPr algn="r">
              <a:defRPr sz="1150">
                <a:solidFill>
                  <a:schemeClr val="tx1">
                    <a:tint val="75000"/>
                  </a:schemeClr>
                </a:solidFill>
                <a:latin typeface="Chapter Light" panose="00000400000000000000" pitchFamily="50" charset="0"/>
              </a:defRPr>
            </a:lvl1pPr>
          </a:lstStyle>
          <a:p>
            <a:fld id="{1C7E30F1-F161-4612-8CB0-2245CA57FECE}" type="slidenum">
              <a:rPr lang="en-GB" smtClean="0"/>
              <a:pPr/>
              <a:t>‹#›</a:t>
            </a:fld>
            <a:endParaRPr lang="en-GB"/>
          </a:p>
        </p:txBody>
      </p:sp>
    </p:spTree>
    <p:extLst>
      <p:ext uri="{BB962C8B-B14F-4D97-AF65-F5344CB8AC3E}">
        <p14:creationId xmlns:p14="http://schemas.microsoft.com/office/powerpoint/2010/main" val="41534690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dt="0"/>
  <p:txStyles>
    <p:titleStyle>
      <a:lvl1pPr algn="l" defTabSz="914400" rtl="0" eaLnBrk="1" latinLnBrk="0" hangingPunct="1">
        <a:lnSpc>
          <a:spcPct val="90000"/>
        </a:lnSpc>
        <a:spcBef>
          <a:spcPct val="0"/>
        </a:spcBef>
        <a:buNone/>
        <a:defRPr sz="45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100" kern="1200">
          <a:solidFill>
            <a:schemeClr val="tx1"/>
          </a:solidFill>
          <a:latin typeface="+mn-lt"/>
          <a:ea typeface="+mn-ea"/>
          <a:cs typeface="+mn-cs"/>
        </a:defRPr>
      </a:lvl1pPr>
      <a:lvl2pPr marL="538163" indent="-538163" algn="l" defTabSz="914400" rtl="0" eaLnBrk="1" latinLnBrk="0" hangingPunct="1">
        <a:lnSpc>
          <a:spcPct val="100000"/>
        </a:lnSpc>
        <a:spcBef>
          <a:spcPts val="500"/>
        </a:spcBef>
        <a:buFont typeface="Modern Era Light" panose="02000000000000000000" pitchFamily="50" charset="0"/>
        <a:buChar char="—"/>
        <a:defRPr sz="2100" kern="1200">
          <a:solidFill>
            <a:schemeClr val="tx1"/>
          </a:solidFill>
          <a:latin typeface="+mn-lt"/>
          <a:ea typeface="+mn-ea"/>
          <a:cs typeface="+mn-cs"/>
        </a:defRPr>
      </a:lvl2pPr>
      <a:lvl3pPr marL="720725" indent="-538163" algn="l" defTabSz="914400" rtl="0" eaLnBrk="1" latinLnBrk="0" hangingPunct="1">
        <a:lnSpc>
          <a:spcPct val="100000"/>
        </a:lnSpc>
        <a:spcBef>
          <a:spcPts val="500"/>
        </a:spcBef>
        <a:buFont typeface="Modern Era Light" panose="02000000000000000000" pitchFamily="50" charset="0"/>
        <a:buChar char="—"/>
        <a:defRPr sz="2100" kern="1200">
          <a:solidFill>
            <a:schemeClr val="tx1"/>
          </a:solidFill>
          <a:latin typeface="+mn-lt"/>
          <a:ea typeface="+mn-ea"/>
          <a:cs typeface="+mn-cs"/>
        </a:defRPr>
      </a:lvl3pPr>
      <a:lvl4pPr marL="893763" indent="-538163" algn="l" defTabSz="914400" rtl="0" eaLnBrk="1" latinLnBrk="0" hangingPunct="1">
        <a:lnSpc>
          <a:spcPct val="100000"/>
        </a:lnSpc>
        <a:spcBef>
          <a:spcPts val="500"/>
        </a:spcBef>
        <a:buFont typeface="Modern Era Light" panose="02000000000000000000" pitchFamily="50" charset="0"/>
        <a:buChar char="—"/>
        <a:defRPr sz="2100" kern="1200">
          <a:solidFill>
            <a:schemeClr val="tx1"/>
          </a:solidFill>
          <a:latin typeface="+mn-lt"/>
          <a:ea typeface="+mn-ea"/>
          <a:cs typeface="+mn-cs"/>
        </a:defRPr>
      </a:lvl4pPr>
      <a:lvl5pPr marL="1076325" indent="-538163" algn="l" defTabSz="914400" rtl="0" eaLnBrk="1" latinLnBrk="0" hangingPunct="1">
        <a:lnSpc>
          <a:spcPct val="100000"/>
        </a:lnSpc>
        <a:spcBef>
          <a:spcPts val="500"/>
        </a:spcBef>
        <a:buFont typeface="Modern Era Light" panose="02000000000000000000" pitchFamily="50" charset="0"/>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6">
          <p15:clr>
            <a:srgbClr val="F26B43"/>
          </p15:clr>
        </p15:guide>
        <p15:guide id="2" pos="7403">
          <p15:clr>
            <a:srgbClr val="F26B43"/>
          </p15:clr>
        </p15:guide>
        <p15:guide id="3" orient="horz" pos="477">
          <p15:clr>
            <a:srgbClr val="F26B43"/>
          </p15:clr>
        </p15:guide>
        <p15:guide id="4" pos="6882">
          <p15:clr>
            <a:srgbClr val="F26B43"/>
          </p15:clr>
        </p15:guide>
        <p15:guide id="5" pos="6201">
          <p15:clr>
            <a:srgbClr val="F26B43"/>
          </p15:clr>
        </p15:guide>
        <p15:guide id="6" pos="5679">
          <p15:clr>
            <a:srgbClr val="F26B43"/>
          </p15:clr>
        </p15:guide>
        <p15:guide id="7" pos="6802">
          <p15:clr>
            <a:srgbClr val="F26B43"/>
          </p15:clr>
        </p15:guide>
        <p15:guide id="8" pos="5079">
          <p15:clr>
            <a:srgbClr val="F26B43"/>
          </p15:clr>
        </p15:guide>
        <p15:guide id="9" pos="6281">
          <p15:clr>
            <a:srgbClr val="F26B43"/>
          </p15:clr>
        </p15:guide>
        <p15:guide id="10" pos="5600">
          <p15:clr>
            <a:srgbClr val="F26B43"/>
          </p15:clr>
        </p15:guide>
        <p15:guide id="11" pos="5000">
          <p15:clr>
            <a:srgbClr val="F26B43"/>
          </p15:clr>
        </p15:guide>
        <p15:guide id="12" pos="4478">
          <p15:clr>
            <a:srgbClr val="F26B43"/>
          </p15:clr>
        </p15:guide>
        <p15:guide id="13" pos="4399">
          <p15:clr>
            <a:srgbClr val="F26B43"/>
          </p15:clr>
        </p15:guide>
        <p15:guide id="14" pos="3877">
          <p15:clr>
            <a:srgbClr val="F26B43"/>
          </p15:clr>
        </p15:guide>
        <p15:guide id="15" pos="3800">
          <p15:clr>
            <a:srgbClr val="F26B43"/>
          </p15:clr>
        </p15:guide>
        <p15:guide id="16" pos="3279">
          <p15:clr>
            <a:srgbClr val="F26B43"/>
          </p15:clr>
        </p15:guide>
        <p15:guide id="17" pos="3200">
          <p15:clr>
            <a:srgbClr val="F26B43"/>
          </p15:clr>
        </p15:guide>
        <p15:guide id="18" pos="2678">
          <p15:clr>
            <a:srgbClr val="F26B43"/>
          </p15:clr>
        </p15:guide>
        <p15:guide id="19" pos="2598">
          <p15:clr>
            <a:srgbClr val="F26B43"/>
          </p15:clr>
        </p15:guide>
        <p15:guide id="20" pos="2077">
          <p15:clr>
            <a:srgbClr val="F26B43"/>
          </p15:clr>
        </p15:guide>
        <p15:guide id="21" pos="1998">
          <p15:clr>
            <a:srgbClr val="F26B43"/>
          </p15:clr>
        </p15:guide>
        <p15:guide id="22" pos="1477">
          <p15:clr>
            <a:srgbClr val="F26B43"/>
          </p15:clr>
        </p15:guide>
        <p15:guide id="23" pos="1397">
          <p15:clr>
            <a:srgbClr val="F26B43"/>
          </p15:clr>
        </p15:guide>
        <p15:guide id="24" pos="875">
          <p15:clr>
            <a:srgbClr val="F26B43"/>
          </p15:clr>
        </p15:guide>
        <p15:guide id="25" pos="796">
          <p15:clr>
            <a:srgbClr val="F26B43"/>
          </p15:clr>
        </p15:guide>
        <p15:guide id="26" orient="horz" pos="1086">
          <p15:clr>
            <a:srgbClr val="F26B43"/>
          </p15:clr>
        </p15:guide>
        <p15:guide id="27" orient="horz" pos="1166">
          <p15:clr>
            <a:srgbClr val="F26B43"/>
          </p15:clr>
        </p15:guide>
        <p15:guide id="28" orient="horz" pos="1775">
          <p15:clr>
            <a:srgbClr val="F26B43"/>
          </p15:clr>
        </p15:guide>
        <p15:guide id="29" orient="horz" pos="1856">
          <p15:clr>
            <a:srgbClr val="F26B43"/>
          </p15:clr>
        </p15:guide>
        <p15:guide id="30" orient="horz" pos="2466">
          <p15:clr>
            <a:srgbClr val="F26B43"/>
          </p15:clr>
        </p15:guide>
        <p15:guide id="31" orient="horz" pos="2545">
          <p15:clr>
            <a:srgbClr val="F26B43"/>
          </p15:clr>
        </p15:guide>
        <p15:guide id="32" orient="horz" pos="3846">
          <p15:clr>
            <a:srgbClr val="F26B43"/>
          </p15:clr>
        </p15:guide>
        <p15:guide id="33" orient="horz" pos="4046">
          <p15:clr>
            <a:srgbClr val="F26B43"/>
          </p15:clr>
        </p15:guide>
        <p15:guide id="34" orient="horz" pos="274">
          <p15:clr>
            <a:srgbClr val="F26B43"/>
          </p15:clr>
        </p15:guide>
        <p15:guide id="35" orient="horz" pos="3157">
          <p15:clr>
            <a:srgbClr val="F26B43"/>
          </p15:clr>
        </p15:guide>
        <p15:guide id="36" orient="horz" pos="323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cqc.org.uk/node/936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5.sv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3.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hyperlink" Target="https://www.cqc.org.uk/publications" TargetMode="External"/><Relationship Id="rId3" Type="http://schemas.openxmlformats.org/officeDocument/2006/relationships/image" Target="../media/image28.jpeg"/><Relationship Id="rId7" Type="http://schemas.openxmlformats.org/officeDocument/2006/relationships/image" Target="../media/image31.png"/><Relationship Id="rId12" Type="http://schemas.openxmlformats.org/officeDocument/2006/relationships/hyperlink" Target="https://medium.com/@CareQualityCom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5.png"/><Relationship Id="rId10" Type="http://schemas.openxmlformats.org/officeDocument/2006/relationships/image" Target="../media/image33.jpeg"/><Relationship Id="rId4" Type="http://schemas.openxmlformats.org/officeDocument/2006/relationships/hyperlink" Target="https://www.cqc.org.uk/news/newsletters-alerts/email-newsletters-cqc" TargetMode="External"/><Relationship Id="rId9" Type="http://schemas.openxmlformats.org/officeDocument/2006/relationships/hyperlink" Target="https://cqc.citizenlab.co/en-GB/" TargetMode="External"/><Relationship Id="rId14" Type="http://schemas.openxmlformats.org/officeDocument/2006/relationships/hyperlink" Target="https://youtube.com/playlist?list=PLEwLzOd_XW-IU-FCX2gvNu3OYG1aHn365"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96E8-DFEC-4D88-8859-0FA44E5C5762}"/>
              </a:ext>
            </a:extLst>
          </p:cNvPr>
          <p:cNvSpPr>
            <a:spLocks noGrp="1"/>
          </p:cNvSpPr>
          <p:nvPr>
            <p:ph type="title"/>
          </p:nvPr>
        </p:nvSpPr>
        <p:spPr>
          <a:xfrm>
            <a:off x="591173" y="215454"/>
            <a:ext cx="11277152" cy="1941959"/>
          </a:xfrm>
        </p:spPr>
        <p:txBody>
          <a:bodyPr lIns="121920" tIns="60960" rIns="121920" bIns="60960" anchor="t"/>
          <a:lstStyle/>
          <a:p>
            <a:r>
              <a:rPr lang="en-US" sz="8000" dirty="0">
                <a:solidFill>
                  <a:srgbClr val="5F2861"/>
                </a:solidFill>
                <a:cs typeface="Calibri"/>
              </a:rPr>
              <a:t>CQC Update</a:t>
            </a:r>
            <a:endParaRPr lang="en-US" sz="8000" dirty="0">
              <a:solidFill>
                <a:srgbClr val="5F2861"/>
              </a:solidFill>
            </a:endParaRPr>
          </a:p>
        </p:txBody>
      </p:sp>
      <p:sp>
        <p:nvSpPr>
          <p:cNvPr id="3" name="Text Placeholder 2">
            <a:extLst>
              <a:ext uri="{FF2B5EF4-FFF2-40B4-BE49-F238E27FC236}">
                <a16:creationId xmlns:a16="http://schemas.microsoft.com/office/drawing/2014/main" id="{21A68476-28AC-429D-A6B6-ED8065E8AC1B}"/>
              </a:ext>
            </a:extLst>
          </p:cNvPr>
          <p:cNvSpPr>
            <a:spLocks noGrp="1"/>
          </p:cNvSpPr>
          <p:nvPr>
            <p:ph type="body" sz="quarter" idx="10"/>
          </p:nvPr>
        </p:nvSpPr>
        <p:spPr>
          <a:xfrm>
            <a:off x="591173" y="3325885"/>
            <a:ext cx="7595565" cy="1752825"/>
          </a:xfrm>
        </p:spPr>
        <p:txBody>
          <a:bodyPr/>
          <a:lstStyle/>
          <a:p>
            <a:r>
              <a:rPr lang="en-GB" sz="4000" b="1" dirty="0">
                <a:cs typeface="Calibri"/>
              </a:rPr>
              <a:t>Max Geraghty</a:t>
            </a:r>
            <a:endParaRPr lang="en-GB" sz="4000" dirty="0"/>
          </a:p>
          <a:p>
            <a:r>
              <a:rPr lang="en-GB" sz="4000" dirty="0">
                <a:cs typeface="Calibri"/>
              </a:rPr>
              <a:t>Operations Manager</a:t>
            </a:r>
          </a:p>
        </p:txBody>
      </p:sp>
      <p:sp>
        <p:nvSpPr>
          <p:cNvPr id="4" name="Text Placeholder 3">
            <a:extLst>
              <a:ext uri="{FF2B5EF4-FFF2-40B4-BE49-F238E27FC236}">
                <a16:creationId xmlns:a16="http://schemas.microsoft.com/office/drawing/2014/main" id="{90D4BF96-5ADE-4414-8FD7-6025F5B875A3}"/>
              </a:ext>
            </a:extLst>
          </p:cNvPr>
          <p:cNvSpPr>
            <a:spLocks noGrp="1"/>
          </p:cNvSpPr>
          <p:nvPr>
            <p:ph type="body" sz="quarter" idx="11"/>
          </p:nvPr>
        </p:nvSpPr>
        <p:spPr>
          <a:xfrm>
            <a:off x="591173" y="5035388"/>
            <a:ext cx="7245521" cy="767655"/>
          </a:xfrm>
        </p:spPr>
        <p:txBody>
          <a:bodyPr/>
          <a:lstStyle/>
          <a:p>
            <a:r>
              <a:rPr lang="en-GB" sz="2800" i="1" dirty="0">
                <a:ea typeface="Calibri"/>
                <a:cs typeface="Calibri"/>
              </a:rPr>
              <a:t>Redbridge </a:t>
            </a:r>
            <a:r>
              <a:rPr lang="en-GB" sz="2800" i="1">
                <a:ea typeface="Calibri"/>
                <a:cs typeface="Calibri"/>
              </a:rPr>
              <a:t>GP Federation, </a:t>
            </a:r>
            <a:r>
              <a:rPr lang="en-GB" sz="2800" i="1" dirty="0">
                <a:ea typeface="Calibri"/>
                <a:cs typeface="Calibri"/>
              </a:rPr>
              <a:t>8 February 2024</a:t>
            </a:r>
          </a:p>
        </p:txBody>
      </p:sp>
      <p:pic>
        <p:nvPicPr>
          <p:cNvPr id="7" name="Picture 6">
            <a:extLst>
              <a:ext uri="{FF2B5EF4-FFF2-40B4-BE49-F238E27FC236}">
                <a16:creationId xmlns:a16="http://schemas.microsoft.com/office/drawing/2014/main" id="{939156C7-F889-45AE-BEAA-261BDC6791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99292" y="1703027"/>
            <a:ext cx="4704739" cy="31051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6488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7624E3-BE3C-8DB2-5DBF-1EC507BD940C}"/>
              </a:ext>
            </a:extLst>
          </p:cNvPr>
          <p:cNvGrpSpPr/>
          <p:nvPr/>
        </p:nvGrpSpPr>
        <p:grpSpPr>
          <a:xfrm>
            <a:off x="5444030" y="233777"/>
            <a:ext cx="6188459" cy="6020056"/>
            <a:chOff x="2842132" y="175132"/>
            <a:chExt cx="6507736" cy="6507735"/>
          </a:xfrm>
        </p:grpSpPr>
        <p:sp>
          <p:nvSpPr>
            <p:cNvPr id="5" name="Freeform: Shape 4">
              <a:extLst>
                <a:ext uri="{FF2B5EF4-FFF2-40B4-BE49-F238E27FC236}">
                  <a16:creationId xmlns:a16="http://schemas.microsoft.com/office/drawing/2014/main" id="{719E7768-AD02-95F0-CE25-950B58CA6996}"/>
                </a:ext>
              </a:extLst>
            </p:cNvPr>
            <p:cNvSpPr>
              <a:spLocks/>
            </p:cNvSpPr>
            <p:nvPr/>
          </p:nvSpPr>
          <p:spPr>
            <a:xfrm>
              <a:off x="2842132" y="175132"/>
              <a:ext cx="6507736" cy="6507735"/>
            </a:xfrm>
            <a:custGeom>
              <a:avLst/>
              <a:gdLst>
                <a:gd name="connsiteX0" fmla="*/ 3253868 w 6507736"/>
                <a:gd name="connsiteY0" fmla="*/ 0 h 6507736"/>
                <a:gd name="connsiteX1" fmla="*/ 6507736 w 6507736"/>
                <a:gd name="connsiteY1" fmla="*/ 3253868 h 6507736"/>
                <a:gd name="connsiteX2" fmla="*/ 3253868 w 6507736"/>
                <a:gd name="connsiteY2" fmla="*/ 6507736 h 6507736"/>
                <a:gd name="connsiteX3" fmla="*/ 0 w 6507736"/>
                <a:gd name="connsiteY3" fmla="*/ 3253868 h 6507736"/>
                <a:gd name="connsiteX4" fmla="*/ 3253868 w 6507736"/>
                <a:gd name="connsiteY4" fmla="*/ 0 h 6507736"/>
                <a:gd name="connsiteX5" fmla="*/ 3253868 w 6507736"/>
                <a:gd name="connsiteY5" fmla="*/ 359509 h 6507736"/>
                <a:gd name="connsiteX6" fmla="*/ 359509 w 6507736"/>
                <a:gd name="connsiteY6" fmla="*/ 3253868 h 6507736"/>
                <a:gd name="connsiteX7" fmla="*/ 3253868 w 6507736"/>
                <a:gd name="connsiteY7" fmla="*/ 6148227 h 6507736"/>
                <a:gd name="connsiteX8" fmla="*/ 6148227 w 6507736"/>
                <a:gd name="connsiteY8" fmla="*/ 3253868 h 6507736"/>
                <a:gd name="connsiteX9" fmla="*/ 3253868 w 6507736"/>
                <a:gd name="connsiteY9" fmla="*/ 359509 h 650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7736" h="6507736">
                  <a:moveTo>
                    <a:pt x="3253868" y="0"/>
                  </a:moveTo>
                  <a:cubicBezTo>
                    <a:pt x="5050930" y="0"/>
                    <a:pt x="6507736" y="1456806"/>
                    <a:pt x="6507736" y="3253868"/>
                  </a:cubicBezTo>
                  <a:cubicBezTo>
                    <a:pt x="6507736" y="5050930"/>
                    <a:pt x="5050930" y="6507736"/>
                    <a:pt x="3253868" y="6507736"/>
                  </a:cubicBezTo>
                  <a:cubicBezTo>
                    <a:pt x="1456806" y="6507736"/>
                    <a:pt x="0" y="5050930"/>
                    <a:pt x="0" y="3253868"/>
                  </a:cubicBezTo>
                  <a:cubicBezTo>
                    <a:pt x="0" y="1456806"/>
                    <a:pt x="1456806" y="0"/>
                    <a:pt x="3253868" y="0"/>
                  </a:cubicBezTo>
                  <a:close/>
                  <a:moveTo>
                    <a:pt x="3253868" y="359509"/>
                  </a:moveTo>
                  <a:cubicBezTo>
                    <a:pt x="1655358" y="359509"/>
                    <a:pt x="359509" y="1655358"/>
                    <a:pt x="359509" y="3253868"/>
                  </a:cubicBezTo>
                  <a:cubicBezTo>
                    <a:pt x="359509" y="4852378"/>
                    <a:pt x="1655358" y="6148227"/>
                    <a:pt x="3253868" y="6148227"/>
                  </a:cubicBezTo>
                  <a:cubicBezTo>
                    <a:pt x="4852378" y="6148227"/>
                    <a:pt x="6148227" y="4852378"/>
                    <a:pt x="6148227" y="3253868"/>
                  </a:cubicBezTo>
                  <a:cubicBezTo>
                    <a:pt x="6148227" y="1655358"/>
                    <a:pt x="4852378" y="359509"/>
                    <a:pt x="3253868" y="35950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880D7CD9-C3DF-9C67-7851-305FC89D1C7E}"/>
                </a:ext>
              </a:extLst>
            </p:cNvPr>
            <p:cNvSpPr>
              <a:spLocks/>
            </p:cNvSpPr>
            <p:nvPr/>
          </p:nvSpPr>
          <p:spPr>
            <a:xfrm rot="5400000">
              <a:off x="6105092" y="1094175"/>
              <a:ext cx="2338632" cy="2308149"/>
            </a:xfrm>
            <a:custGeom>
              <a:avLst/>
              <a:gdLst>
                <a:gd name="connsiteX0" fmla="*/ 0 w 2338633"/>
                <a:gd name="connsiteY0" fmla="*/ 2308148 h 2308148"/>
                <a:gd name="connsiteX1" fmla="*/ 9945 w 2338633"/>
                <a:gd name="connsiteY1" fmla="*/ 2111185 h 2308148"/>
                <a:gd name="connsiteX2" fmla="*/ 2109563 w 2338633"/>
                <a:gd name="connsiteY2" fmla="*/ 11567 h 2308148"/>
                <a:gd name="connsiteX3" fmla="*/ 2338633 w 2338633"/>
                <a:gd name="connsiteY3" fmla="*/ 0 h 2308148"/>
                <a:gd name="connsiteX4" fmla="*/ 2338633 w 2338633"/>
                <a:gd name="connsiteY4" fmla="*/ 2308148 h 2308148"/>
                <a:gd name="connsiteX5" fmla="*/ 0 w 2338633"/>
                <a:gd name="connsiteY5" fmla="*/ 2308148 h 230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633" h="2308148">
                  <a:moveTo>
                    <a:pt x="0" y="2308148"/>
                  </a:moveTo>
                  <a:lnTo>
                    <a:pt x="9945" y="2111185"/>
                  </a:lnTo>
                  <a:cubicBezTo>
                    <a:pt x="122374" y="1004116"/>
                    <a:pt x="1002494" y="123997"/>
                    <a:pt x="2109563" y="11567"/>
                  </a:cubicBezTo>
                  <a:lnTo>
                    <a:pt x="2338633" y="0"/>
                  </a:lnTo>
                  <a:lnTo>
                    <a:pt x="2338633" y="2308148"/>
                  </a:lnTo>
                  <a:lnTo>
                    <a:pt x="0" y="2308148"/>
                  </a:lnTo>
                  <a:close/>
                </a:path>
              </a:pathLst>
            </a:cu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reeform: Shape 7">
              <a:extLst>
                <a:ext uri="{FF2B5EF4-FFF2-40B4-BE49-F238E27FC236}">
                  <a16:creationId xmlns:a16="http://schemas.microsoft.com/office/drawing/2014/main" id="{E078CFAA-1898-DF0E-E4F8-845C8C664D9E}"/>
                </a:ext>
              </a:extLst>
            </p:cNvPr>
            <p:cNvSpPr>
              <a:spLocks/>
            </p:cNvSpPr>
            <p:nvPr/>
          </p:nvSpPr>
          <p:spPr>
            <a:xfrm rot="5400000">
              <a:off x="3729067" y="1094175"/>
              <a:ext cx="2338632" cy="2308146"/>
            </a:xfrm>
            <a:custGeom>
              <a:avLst/>
              <a:gdLst>
                <a:gd name="connsiteX0" fmla="*/ 0 w 2338633"/>
                <a:gd name="connsiteY0" fmla="*/ 0 h 2308146"/>
                <a:gd name="connsiteX1" fmla="*/ 2338633 w 2338633"/>
                <a:gd name="connsiteY1" fmla="*/ 0 h 2308146"/>
                <a:gd name="connsiteX2" fmla="*/ 2338633 w 2338633"/>
                <a:gd name="connsiteY2" fmla="*/ 2308146 h 2308146"/>
                <a:gd name="connsiteX3" fmla="*/ 2109563 w 2338633"/>
                <a:gd name="connsiteY3" fmla="*/ 2296579 h 2308146"/>
                <a:gd name="connsiteX4" fmla="*/ 9945 w 2338633"/>
                <a:gd name="connsiteY4" fmla="*/ 196961 h 2308146"/>
                <a:gd name="connsiteX5" fmla="*/ 0 w 2338633"/>
                <a:gd name="connsiteY5" fmla="*/ 0 h 23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633" h="2308146">
                  <a:moveTo>
                    <a:pt x="0" y="0"/>
                  </a:moveTo>
                  <a:lnTo>
                    <a:pt x="2338633" y="0"/>
                  </a:lnTo>
                  <a:lnTo>
                    <a:pt x="2338633" y="2308146"/>
                  </a:lnTo>
                  <a:lnTo>
                    <a:pt x="2109563" y="2296579"/>
                  </a:lnTo>
                  <a:cubicBezTo>
                    <a:pt x="1002494" y="2184150"/>
                    <a:pt x="122374" y="1304030"/>
                    <a:pt x="9945" y="196961"/>
                  </a:cubicBezTo>
                  <a:lnTo>
                    <a:pt x="0" y="0"/>
                  </a:lnTo>
                  <a:close/>
                </a:path>
              </a:pathLst>
            </a:cu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8E0EB00F-9F0C-1E58-784B-730A6340BC81}"/>
                </a:ext>
              </a:extLst>
            </p:cNvPr>
            <p:cNvSpPr>
              <a:spLocks/>
            </p:cNvSpPr>
            <p:nvPr/>
          </p:nvSpPr>
          <p:spPr>
            <a:xfrm rot="5400000">
              <a:off x="3738303" y="3422995"/>
              <a:ext cx="11436" cy="577"/>
            </a:xfrm>
            <a:custGeom>
              <a:avLst/>
              <a:gdLst>
                <a:gd name="connsiteX0" fmla="*/ 0 w 11436"/>
                <a:gd name="connsiteY0" fmla="*/ 577 h 577"/>
                <a:gd name="connsiteX1" fmla="*/ 0 w 11436"/>
                <a:gd name="connsiteY1" fmla="*/ 0 h 577"/>
                <a:gd name="connsiteX2" fmla="*/ 11436 w 11436"/>
                <a:gd name="connsiteY2" fmla="*/ 577 h 577"/>
                <a:gd name="connsiteX3" fmla="*/ 0 w 11436"/>
                <a:gd name="connsiteY3" fmla="*/ 577 h 577"/>
              </a:gdLst>
              <a:ahLst/>
              <a:cxnLst>
                <a:cxn ang="0">
                  <a:pos x="connsiteX0" y="connsiteY0"/>
                </a:cxn>
                <a:cxn ang="0">
                  <a:pos x="connsiteX1" y="connsiteY1"/>
                </a:cxn>
                <a:cxn ang="0">
                  <a:pos x="connsiteX2" y="connsiteY2"/>
                </a:cxn>
                <a:cxn ang="0">
                  <a:pos x="connsiteX3" y="connsiteY3"/>
                </a:cxn>
              </a:cxnLst>
              <a:rect l="l" t="t" r="r" b="b"/>
              <a:pathLst>
                <a:path w="11436" h="577">
                  <a:moveTo>
                    <a:pt x="0" y="577"/>
                  </a:moveTo>
                  <a:lnTo>
                    <a:pt x="0" y="0"/>
                  </a:lnTo>
                  <a:lnTo>
                    <a:pt x="11436" y="577"/>
                  </a:lnTo>
                  <a:lnTo>
                    <a:pt x="0" y="5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A51B9C5B-8722-4F79-747A-E3438E842354}"/>
                </a:ext>
              </a:extLst>
            </p:cNvPr>
            <p:cNvSpPr>
              <a:spLocks/>
            </p:cNvSpPr>
            <p:nvPr/>
          </p:nvSpPr>
          <p:spPr>
            <a:xfrm rot="5400000">
              <a:off x="3762797" y="3489410"/>
              <a:ext cx="2274417" cy="2304904"/>
            </a:xfrm>
            <a:custGeom>
              <a:avLst/>
              <a:gdLst>
                <a:gd name="connsiteX0" fmla="*/ 0 w 2274417"/>
                <a:gd name="connsiteY0" fmla="*/ 2304903 h 2304903"/>
                <a:gd name="connsiteX1" fmla="*/ 0 w 2274417"/>
                <a:gd name="connsiteY1" fmla="*/ 0 h 2304903"/>
                <a:gd name="connsiteX2" fmla="*/ 2274417 w 2274417"/>
                <a:gd name="connsiteY2" fmla="*/ 0 h 2304903"/>
                <a:gd name="connsiteX3" fmla="*/ 2264472 w 2274417"/>
                <a:gd name="connsiteY3" fmla="*/ 196961 h 2304903"/>
                <a:gd name="connsiteX4" fmla="*/ 164854 w 2274417"/>
                <a:gd name="connsiteY4" fmla="*/ 2296579 h 2304903"/>
                <a:gd name="connsiteX5" fmla="*/ 0 w 2274417"/>
                <a:gd name="connsiteY5" fmla="*/ 2304903 h 230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4417" h="2304903">
                  <a:moveTo>
                    <a:pt x="0" y="2304903"/>
                  </a:moveTo>
                  <a:lnTo>
                    <a:pt x="0" y="0"/>
                  </a:lnTo>
                  <a:lnTo>
                    <a:pt x="2274417" y="0"/>
                  </a:lnTo>
                  <a:lnTo>
                    <a:pt x="2264472" y="196961"/>
                  </a:lnTo>
                  <a:cubicBezTo>
                    <a:pt x="2152042" y="1304030"/>
                    <a:pt x="1271923" y="2184150"/>
                    <a:pt x="164854" y="2296579"/>
                  </a:cubicBezTo>
                  <a:lnTo>
                    <a:pt x="0" y="2304903"/>
                  </a:lnTo>
                  <a:close/>
                </a:path>
              </a:pathLst>
            </a:custGeom>
            <a:noFill/>
            <a:ln w="38100">
              <a:solidFill>
                <a:srgbClr val="D928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D09AEF9D-77B5-E6E5-F087-9CB1FDD84126}"/>
                </a:ext>
              </a:extLst>
            </p:cNvPr>
            <p:cNvSpPr>
              <a:spLocks/>
            </p:cNvSpPr>
            <p:nvPr/>
          </p:nvSpPr>
          <p:spPr>
            <a:xfrm rot="5400000">
              <a:off x="6154789" y="3489409"/>
              <a:ext cx="2274417" cy="2304906"/>
            </a:xfrm>
            <a:custGeom>
              <a:avLst/>
              <a:gdLst>
                <a:gd name="connsiteX0" fmla="*/ 0 w 2274417"/>
                <a:gd name="connsiteY0" fmla="*/ 2304905 h 2304905"/>
                <a:gd name="connsiteX1" fmla="*/ 0 w 2274417"/>
                <a:gd name="connsiteY1" fmla="*/ 0 h 2304905"/>
                <a:gd name="connsiteX2" fmla="*/ 164854 w 2274417"/>
                <a:gd name="connsiteY2" fmla="*/ 8324 h 2304905"/>
                <a:gd name="connsiteX3" fmla="*/ 2264472 w 2274417"/>
                <a:gd name="connsiteY3" fmla="*/ 2107942 h 2304905"/>
                <a:gd name="connsiteX4" fmla="*/ 2274417 w 2274417"/>
                <a:gd name="connsiteY4" fmla="*/ 2304905 h 2304905"/>
                <a:gd name="connsiteX5" fmla="*/ 0 w 2274417"/>
                <a:gd name="connsiteY5" fmla="*/ 2304905 h 230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4417" h="2304905">
                  <a:moveTo>
                    <a:pt x="0" y="2304905"/>
                  </a:moveTo>
                  <a:lnTo>
                    <a:pt x="0" y="0"/>
                  </a:lnTo>
                  <a:lnTo>
                    <a:pt x="164854" y="8324"/>
                  </a:lnTo>
                  <a:cubicBezTo>
                    <a:pt x="1271923" y="120754"/>
                    <a:pt x="2152042" y="1000873"/>
                    <a:pt x="2264472" y="2107942"/>
                  </a:cubicBezTo>
                  <a:lnTo>
                    <a:pt x="2274417" y="2304905"/>
                  </a:lnTo>
                  <a:lnTo>
                    <a:pt x="0" y="2304905"/>
                  </a:lnTo>
                  <a:close/>
                </a:path>
              </a:pathLst>
            </a:cu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A5CA163B-CE9A-37F1-D5FA-7970395062AD}"/>
                </a:ext>
              </a:extLst>
            </p:cNvPr>
            <p:cNvSpPr txBox="1">
              <a:spLocks/>
            </p:cNvSpPr>
            <p:nvPr/>
          </p:nvSpPr>
          <p:spPr>
            <a:xfrm>
              <a:off x="5970558" y="2049384"/>
              <a:ext cx="2304906"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Five </a:t>
              </a:r>
              <a:b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questions</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1D902964-B499-334C-51F7-BD6C4FC759B6}"/>
                </a:ext>
              </a:extLst>
            </p:cNvPr>
            <p:cNvSpPr txBox="1">
              <a:spLocks/>
            </p:cNvSpPr>
            <p:nvPr/>
          </p:nvSpPr>
          <p:spPr>
            <a:xfrm>
              <a:off x="6171651" y="4214714"/>
              <a:ext cx="1652291"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Quality statements</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190E8BD5-FC4E-003A-4A57-CD66639E1497}"/>
                </a:ext>
              </a:extLst>
            </p:cNvPr>
            <p:cNvSpPr txBox="1">
              <a:spLocks/>
            </p:cNvSpPr>
            <p:nvPr/>
          </p:nvSpPr>
          <p:spPr>
            <a:xfrm>
              <a:off x="4350213" y="4224464"/>
              <a:ext cx="1451360"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Evidence categories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6" charset="-128"/>
                <a:cs typeface="Arial" panose="020B0604020202020204" pitchFamily="34" charset="0"/>
              </a:endParaRPr>
            </a:p>
          </p:txBody>
        </p:sp>
        <p:sp>
          <p:nvSpPr>
            <p:cNvPr id="21" name="TextBox 20">
              <a:extLst>
                <a:ext uri="{FF2B5EF4-FFF2-40B4-BE49-F238E27FC236}">
                  <a16:creationId xmlns:a16="http://schemas.microsoft.com/office/drawing/2014/main" id="{4018632E-90E8-A5EC-E511-51722907C7C8}"/>
                </a:ext>
              </a:extLst>
            </p:cNvPr>
            <p:cNvSpPr txBox="1">
              <a:spLocks/>
            </p:cNvSpPr>
            <p:nvPr/>
          </p:nvSpPr>
          <p:spPr>
            <a:xfrm>
              <a:off x="3989193" y="1867181"/>
              <a:ext cx="2063264" cy="129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Specific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evidence and quality indicators </a:t>
              </a:r>
            </a:p>
          </p:txBody>
        </p:sp>
      </p:grpSp>
      <p:sp>
        <p:nvSpPr>
          <p:cNvPr id="39" name="Freeform: Shape 38">
            <a:extLst>
              <a:ext uri="{FF2B5EF4-FFF2-40B4-BE49-F238E27FC236}">
                <a16:creationId xmlns:a16="http://schemas.microsoft.com/office/drawing/2014/main" id="{95078E58-45D0-4706-1E94-217D4F3EC186}"/>
              </a:ext>
            </a:extLst>
          </p:cNvPr>
          <p:cNvSpPr/>
          <p:nvPr/>
        </p:nvSpPr>
        <p:spPr>
          <a:xfrm rot="16200000">
            <a:off x="5954784" y="615619"/>
            <a:ext cx="2526563" cy="2640389"/>
          </a:xfrm>
          <a:custGeom>
            <a:avLst/>
            <a:gdLst>
              <a:gd name="connsiteX0" fmla="*/ 2526563 w 2526563"/>
              <a:gd name="connsiteY0" fmla="*/ 2640389 h 2640389"/>
              <a:gd name="connsiteX1" fmla="*/ 2242471 w 2526563"/>
              <a:gd name="connsiteY1" fmla="*/ 2640389 h 2640389"/>
              <a:gd name="connsiteX2" fmla="*/ 2230663 w 2526563"/>
              <a:gd name="connsiteY2" fmla="*/ 2400026 h 2640389"/>
              <a:gd name="connsiteX3" fmla="*/ 189140 w 2526563"/>
              <a:gd name="connsiteY3" fmla="*/ 301644 h 2640389"/>
              <a:gd name="connsiteX4" fmla="*/ 0 w 2526563"/>
              <a:gd name="connsiteY4" fmla="*/ 291827 h 2640389"/>
              <a:gd name="connsiteX5" fmla="*/ 147618 w 2526563"/>
              <a:gd name="connsiteY5" fmla="*/ 144210 h 2640389"/>
              <a:gd name="connsiteX6" fmla="*/ 3409 w 2526563"/>
              <a:gd name="connsiteY6" fmla="*/ 0 h 2640389"/>
              <a:gd name="connsiteX7" fmla="*/ 218187 w 2526563"/>
              <a:gd name="connsiteY7" fmla="*/ 11148 h 2640389"/>
              <a:gd name="connsiteX8" fmla="*/ 2513288 w 2526563"/>
              <a:gd name="connsiteY8" fmla="*/ 2370170 h 2640389"/>
              <a:gd name="connsiteX9" fmla="*/ 2526563 w 2526563"/>
              <a:gd name="connsiteY9" fmla="*/ 2640389 h 264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6563" h="2640389">
                <a:moveTo>
                  <a:pt x="2526563" y="2640389"/>
                </a:moveTo>
                <a:lnTo>
                  <a:pt x="2242471" y="2640389"/>
                </a:lnTo>
                <a:lnTo>
                  <a:pt x="2230663" y="2400026"/>
                </a:lnTo>
                <a:cubicBezTo>
                  <a:pt x="2121345" y="1293608"/>
                  <a:pt x="1265577" y="414007"/>
                  <a:pt x="189140" y="301644"/>
                </a:cubicBezTo>
                <a:lnTo>
                  <a:pt x="0" y="291827"/>
                </a:lnTo>
                <a:lnTo>
                  <a:pt x="147618" y="144210"/>
                </a:lnTo>
                <a:lnTo>
                  <a:pt x="3409" y="0"/>
                </a:lnTo>
                <a:lnTo>
                  <a:pt x="218187" y="11148"/>
                </a:lnTo>
                <a:cubicBezTo>
                  <a:pt x="1428329" y="137467"/>
                  <a:pt x="2390392" y="1126324"/>
                  <a:pt x="2513288" y="2370170"/>
                </a:cubicBezTo>
                <a:lnTo>
                  <a:pt x="2526563" y="264038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38" name="Freeform: Shape 37">
            <a:extLst>
              <a:ext uri="{FF2B5EF4-FFF2-40B4-BE49-F238E27FC236}">
                <a16:creationId xmlns:a16="http://schemas.microsoft.com/office/drawing/2014/main" id="{41B58FE3-0AA4-A4F5-66A2-3888C5A5E2E0}"/>
              </a:ext>
            </a:extLst>
          </p:cNvPr>
          <p:cNvSpPr/>
          <p:nvPr/>
        </p:nvSpPr>
        <p:spPr>
          <a:xfrm rot="16200000">
            <a:off x="8764818" y="835242"/>
            <a:ext cx="2537392" cy="2280276"/>
          </a:xfrm>
          <a:custGeom>
            <a:avLst/>
            <a:gdLst>
              <a:gd name="connsiteX0" fmla="*/ 2537392 w 2537392"/>
              <a:gd name="connsiteY0" fmla="*/ 55718 h 2280276"/>
              <a:gd name="connsiteX1" fmla="*/ 2519306 w 2537392"/>
              <a:gd name="connsiteY1" fmla="*/ 177518 h 2280276"/>
              <a:gd name="connsiteX2" fmla="*/ 263168 w 2537392"/>
              <a:gd name="connsiteY2" fmla="*/ 2274125 h 2280276"/>
              <a:gd name="connsiteX3" fmla="*/ 144660 w 2537392"/>
              <a:gd name="connsiteY3" fmla="*/ 2280276 h 2280276"/>
              <a:gd name="connsiteX4" fmla="*/ 0 w 2537392"/>
              <a:gd name="connsiteY4" fmla="*/ 2149221 h 2280276"/>
              <a:gd name="connsiteX5" fmla="*/ 145869 w 2537392"/>
              <a:gd name="connsiteY5" fmla="*/ 1988210 h 2280276"/>
              <a:gd name="connsiteX6" fmla="*/ 234121 w 2537392"/>
              <a:gd name="connsiteY6" fmla="*/ 1983630 h 2280276"/>
              <a:gd name="connsiteX7" fmla="*/ 2240986 w 2537392"/>
              <a:gd name="connsiteY7" fmla="*/ 118669 h 2280276"/>
              <a:gd name="connsiteX8" fmla="*/ 2258607 w 2537392"/>
              <a:gd name="connsiteY8" fmla="*/ 0 h 2280276"/>
              <a:gd name="connsiteX9" fmla="*/ 2369823 w 2537392"/>
              <a:gd name="connsiteY9" fmla="*/ 201686 h 2280276"/>
              <a:gd name="connsiteX10" fmla="*/ 2537392 w 2537392"/>
              <a:gd name="connsiteY10" fmla="*/ 55718 h 228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7392" h="2280276">
                <a:moveTo>
                  <a:pt x="2537392" y="55718"/>
                </a:moveTo>
                <a:lnTo>
                  <a:pt x="2519306" y="177518"/>
                </a:lnTo>
                <a:cubicBezTo>
                  <a:pt x="2296670" y="1295814"/>
                  <a:pt x="1386872" y="2156829"/>
                  <a:pt x="263168" y="2274125"/>
                </a:cubicBezTo>
                <a:lnTo>
                  <a:pt x="144660" y="2280276"/>
                </a:lnTo>
                <a:lnTo>
                  <a:pt x="0" y="2149221"/>
                </a:lnTo>
                <a:lnTo>
                  <a:pt x="145869" y="1988210"/>
                </a:lnTo>
                <a:lnTo>
                  <a:pt x="234121" y="1983630"/>
                </a:lnTo>
                <a:cubicBezTo>
                  <a:pt x="1233670" y="1879292"/>
                  <a:pt x="2042948" y="1113407"/>
                  <a:pt x="2240986" y="118669"/>
                </a:cubicBezTo>
                <a:lnTo>
                  <a:pt x="2258607" y="0"/>
                </a:lnTo>
                <a:lnTo>
                  <a:pt x="2369823" y="201686"/>
                </a:lnTo>
                <a:lnTo>
                  <a:pt x="2537392" y="5571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32" name="Freeform: Shape 31">
            <a:extLst>
              <a:ext uri="{FF2B5EF4-FFF2-40B4-BE49-F238E27FC236}">
                <a16:creationId xmlns:a16="http://schemas.microsoft.com/office/drawing/2014/main" id="{A2D26AD1-14F3-ADF1-4C23-73238D4362FC}"/>
              </a:ext>
            </a:extLst>
          </p:cNvPr>
          <p:cNvSpPr/>
          <p:nvPr/>
        </p:nvSpPr>
        <p:spPr>
          <a:xfrm rot="16200000">
            <a:off x="5928844" y="3226724"/>
            <a:ext cx="2559747" cy="2611349"/>
          </a:xfrm>
          <a:custGeom>
            <a:avLst/>
            <a:gdLst>
              <a:gd name="connsiteX0" fmla="*/ 2559747 w 2559747"/>
              <a:gd name="connsiteY0" fmla="*/ 139038 h 2611349"/>
              <a:gd name="connsiteX1" fmla="*/ 2406018 w 2559747"/>
              <a:gd name="connsiteY1" fmla="*/ 292766 h 2611349"/>
              <a:gd name="connsiteX2" fmla="*/ 2334614 w 2559747"/>
              <a:gd name="connsiteY2" fmla="*/ 296472 h 2611349"/>
              <a:gd name="connsiteX3" fmla="*/ 293090 w 2559747"/>
              <a:gd name="connsiteY3" fmla="*/ 2394853 h 2611349"/>
              <a:gd name="connsiteX4" fmla="*/ 282455 w 2559747"/>
              <a:gd name="connsiteY4" fmla="*/ 2611349 h 2611349"/>
              <a:gd name="connsiteX5" fmla="*/ 124572 w 2559747"/>
              <a:gd name="connsiteY5" fmla="*/ 2453466 h 2611349"/>
              <a:gd name="connsiteX6" fmla="*/ 0 w 2559747"/>
              <a:gd name="connsiteY6" fmla="*/ 2578037 h 2611349"/>
              <a:gd name="connsiteX7" fmla="*/ 10466 w 2559747"/>
              <a:gd name="connsiteY7" fmla="*/ 2364997 h 2611349"/>
              <a:gd name="connsiteX8" fmla="*/ 2305567 w 2559747"/>
              <a:gd name="connsiteY8" fmla="*/ 5976 h 2611349"/>
              <a:gd name="connsiteX9" fmla="*/ 2420709 w 2559747"/>
              <a:gd name="connsiteY9" fmla="*/ 0 h 2611349"/>
              <a:gd name="connsiteX10" fmla="*/ 2559747 w 2559747"/>
              <a:gd name="connsiteY10" fmla="*/ 139038 h 26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9747" h="2611349">
                <a:moveTo>
                  <a:pt x="2559747" y="139038"/>
                </a:moveTo>
                <a:lnTo>
                  <a:pt x="2406018" y="292766"/>
                </a:lnTo>
                <a:lnTo>
                  <a:pt x="2334614" y="296472"/>
                </a:lnTo>
                <a:cubicBezTo>
                  <a:pt x="1258177" y="408834"/>
                  <a:pt x="402409" y="1288436"/>
                  <a:pt x="293090" y="2394853"/>
                </a:cubicBezTo>
                <a:lnTo>
                  <a:pt x="282455" y="2611349"/>
                </a:lnTo>
                <a:lnTo>
                  <a:pt x="124572" y="2453466"/>
                </a:lnTo>
                <a:lnTo>
                  <a:pt x="0" y="2578037"/>
                </a:lnTo>
                <a:lnTo>
                  <a:pt x="10466" y="2364997"/>
                </a:lnTo>
                <a:cubicBezTo>
                  <a:pt x="133363" y="1121152"/>
                  <a:pt x="1095425" y="132295"/>
                  <a:pt x="2305567" y="5976"/>
                </a:cubicBezTo>
                <a:lnTo>
                  <a:pt x="2420709" y="0"/>
                </a:lnTo>
                <a:lnTo>
                  <a:pt x="2559747" y="139038"/>
                </a:lnTo>
                <a:close/>
              </a:path>
            </a:pathLst>
          </a:custGeom>
          <a:solidFill>
            <a:srgbClr val="D928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31" name="Freeform: Shape 30">
            <a:extLst>
              <a:ext uri="{FF2B5EF4-FFF2-40B4-BE49-F238E27FC236}">
                <a16:creationId xmlns:a16="http://schemas.microsoft.com/office/drawing/2014/main" id="{11D9BDF2-BAED-C7B6-B627-5F4D06A0AFD9}"/>
              </a:ext>
            </a:extLst>
          </p:cNvPr>
          <p:cNvSpPr/>
          <p:nvPr/>
        </p:nvSpPr>
        <p:spPr>
          <a:xfrm rot="16200000">
            <a:off x="8614711" y="3245246"/>
            <a:ext cx="2513714" cy="2620337"/>
          </a:xfrm>
          <a:custGeom>
            <a:avLst/>
            <a:gdLst>
              <a:gd name="connsiteX0" fmla="*/ 2513714 w 2513714"/>
              <a:gd name="connsiteY0" fmla="*/ 2328956 h 2620337"/>
              <a:gd name="connsiteX1" fmla="*/ 2363331 w 2513714"/>
              <a:gd name="connsiteY1" fmla="*/ 2494950 h 2620337"/>
              <a:gd name="connsiteX2" fmla="*/ 2501735 w 2513714"/>
              <a:gd name="connsiteY2" fmla="*/ 2620337 h 2620337"/>
              <a:gd name="connsiteX3" fmla="*/ 2301507 w 2513714"/>
              <a:gd name="connsiteY3" fmla="*/ 2609945 h 2620337"/>
              <a:gd name="connsiteX4" fmla="*/ 6406 w 2513714"/>
              <a:gd name="connsiteY4" fmla="*/ 250923 h 2620337"/>
              <a:gd name="connsiteX5" fmla="*/ 0 w 2513714"/>
              <a:gd name="connsiteY5" fmla="*/ 120513 h 2620337"/>
              <a:gd name="connsiteX6" fmla="*/ 120512 w 2513714"/>
              <a:gd name="connsiteY6" fmla="*/ 0 h 2620337"/>
              <a:gd name="connsiteX7" fmla="*/ 282963 w 2513714"/>
              <a:gd name="connsiteY7" fmla="*/ 162452 h 2620337"/>
              <a:gd name="connsiteX8" fmla="*/ 282963 w 2513714"/>
              <a:gd name="connsiteY8" fmla="*/ 97567 h 2620337"/>
              <a:gd name="connsiteX9" fmla="*/ 289030 w 2513714"/>
              <a:gd name="connsiteY9" fmla="*/ 221067 h 2620337"/>
              <a:gd name="connsiteX10" fmla="*/ 2330554 w 2513714"/>
              <a:gd name="connsiteY10" fmla="*/ 2319450 h 2620337"/>
              <a:gd name="connsiteX11" fmla="*/ 2513714 w 2513714"/>
              <a:gd name="connsiteY11" fmla="*/ 2328956 h 26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3714" h="2620337">
                <a:moveTo>
                  <a:pt x="2513714" y="2328956"/>
                </a:moveTo>
                <a:lnTo>
                  <a:pt x="2363331" y="2494950"/>
                </a:lnTo>
                <a:lnTo>
                  <a:pt x="2501735" y="2620337"/>
                </a:lnTo>
                <a:lnTo>
                  <a:pt x="2301507" y="2609945"/>
                </a:lnTo>
                <a:cubicBezTo>
                  <a:pt x="1091365" y="2483626"/>
                  <a:pt x="129303" y="1494769"/>
                  <a:pt x="6406" y="250923"/>
                </a:cubicBezTo>
                <a:lnTo>
                  <a:pt x="0" y="120513"/>
                </a:lnTo>
                <a:lnTo>
                  <a:pt x="120512" y="0"/>
                </a:lnTo>
                <a:lnTo>
                  <a:pt x="282963" y="162452"/>
                </a:lnTo>
                <a:lnTo>
                  <a:pt x="282963" y="97567"/>
                </a:lnTo>
                <a:lnTo>
                  <a:pt x="289030" y="221067"/>
                </a:lnTo>
                <a:cubicBezTo>
                  <a:pt x="398349" y="1327484"/>
                  <a:pt x="1254117" y="2207087"/>
                  <a:pt x="2330554" y="2319450"/>
                </a:cubicBezTo>
                <a:lnTo>
                  <a:pt x="2513714" y="232895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46" name="Rectangle 45">
            <a:extLst>
              <a:ext uri="{FF2B5EF4-FFF2-40B4-BE49-F238E27FC236}">
                <a16:creationId xmlns:a16="http://schemas.microsoft.com/office/drawing/2014/main" id="{42E4F7BE-9D8F-8D0E-E913-D1E1723882DF}"/>
              </a:ext>
            </a:extLst>
          </p:cNvPr>
          <p:cNvSpPr/>
          <p:nvPr/>
        </p:nvSpPr>
        <p:spPr>
          <a:xfrm>
            <a:off x="7424369" y="274962"/>
            <a:ext cx="4468967" cy="5916530"/>
          </a:xfrm>
          <a:prstGeom prst="rect">
            <a:avLst/>
          </a:prstGeom>
          <a:noFill/>
        </p:spPr>
        <p:txBody>
          <a:bodyPr wrap="none" lIns="91440" tIns="45720" rIns="91440" bIns="45720">
            <a:prstTxWarp prst="textCircle">
              <a:avLst>
                <a:gd name="adj" fmla="val 1702043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743669"/>
                </a:solidFill>
                <a:effectLst>
                  <a:outerShdw blurRad="38100" dist="19050" dir="2700000" algn="tl" rotWithShape="0">
                    <a:srgbClr val="000000">
                      <a:alpha val="40000"/>
                    </a:srgbClr>
                  </a:outerShdw>
                </a:effectLst>
                <a:uLnTx/>
                <a:uFillTx/>
                <a:latin typeface="Arial" panose="020B0604020202020204"/>
                <a:ea typeface="+mn-ea"/>
                <a:cs typeface="+mn-cs"/>
              </a:rPr>
              <a:t>Underpinned by best practice standards and guidance</a:t>
            </a:r>
          </a:p>
        </p:txBody>
      </p:sp>
      <p:sp>
        <p:nvSpPr>
          <p:cNvPr id="49" name="Rectangle 48">
            <a:extLst>
              <a:ext uri="{FF2B5EF4-FFF2-40B4-BE49-F238E27FC236}">
                <a16:creationId xmlns:a16="http://schemas.microsoft.com/office/drawing/2014/main" id="{914838CA-2652-3D66-5023-FD126341EE81}"/>
              </a:ext>
            </a:extLst>
          </p:cNvPr>
          <p:cNvSpPr/>
          <p:nvPr/>
        </p:nvSpPr>
        <p:spPr>
          <a:xfrm>
            <a:off x="375776" y="6411012"/>
            <a:ext cx="80603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https://www.cqc.org.uk/page/single-assessment-framework</a:t>
            </a:r>
          </a:p>
        </p:txBody>
      </p:sp>
      <p:sp>
        <p:nvSpPr>
          <p:cNvPr id="3" name="TextBox 2">
            <a:extLst>
              <a:ext uri="{FF2B5EF4-FFF2-40B4-BE49-F238E27FC236}">
                <a16:creationId xmlns:a16="http://schemas.microsoft.com/office/drawing/2014/main" id="{42E4973B-0474-E9BF-9FD0-F9D67A5C77F8}"/>
              </a:ext>
            </a:extLst>
          </p:cNvPr>
          <p:cNvSpPr txBox="1"/>
          <p:nvPr/>
        </p:nvSpPr>
        <p:spPr>
          <a:xfrm>
            <a:off x="433562" y="2771562"/>
            <a:ext cx="4639023" cy="1323439"/>
          </a:xfrm>
          <a:prstGeom prst="rect">
            <a:avLst/>
          </a:prstGeom>
          <a:noFill/>
        </p:spPr>
        <p:txBody>
          <a:bodyPr wrap="square">
            <a:spAutoFit/>
          </a:bodyPr>
          <a:lstStyle/>
          <a:p>
            <a:pPr marL="342900" indent="-342900" defTabSz="609585">
              <a:buFont typeface="Arial"/>
              <a:buChar char="•"/>
              <a:defRPr/>
            </a:pPr>
            <a:r>
              <a:rPr lang="en-US" sz="2000" b="1" dirty="0">
                <a:solidFill>
                  <a:srgbClr val="000000"/>
                </a:solidFill>
                <a:latin typeface="Arial"/>
                <a:ea typeface="ＭＳ Ｐゴシック"/>
                <a:cs typeface="Arial"/>
              </a:rPr>
              <a:t>Evidence categories</a:t>
            </a:r>
            <a:r>
              <a:rPr lang="en-US" sz="2000" dirty="0">
                <a:solidFill>
                  <a:srgbClr val="000000"/>
                </a:solidFill>
                <a:latin typeface="Arial"/>
                <a:ea typeface="ＭＳ Ｐゴシック"/>
                <a:cs typeface="Arial"/>
              </a:rPr>
              <a:t> - People’s</a:t>
            </a: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rPr>
              <a:t> experience​, feedback from staff and leaders​, feedback from partners, observation, processes, outcomes</a:t>
            </a:r>
            <a:endParaRPr lang="en-GB" sz="20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01373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7624E3-BE3C-8DB2-5DBF-1EC507BD940C}"/>
              </a:ext>
            </a:extLst>
          </p:cNvPr>
          <p:cNvGrpSpPr/>
          <p:nvPr/>
        </p:nvGrpSpPr>
        <p:grpSpPr>
          <a:xfrm>
            <a:off x="5444030" y="233777"/>
            <a:ext cx="6188459" cy="6020056"/>
            <a:chOff x="2842132" y="175132"/>
            <a:chExt cx="6507736" cy="6507735"/>
          </a:xfrm>
        </p:grpSpPr>
        <p:sp>
          <p:nvSpPr>
            <p:cNvPr id="5" name="Freeform: Shape 4">
              <a:extLst>
                <a:ext uri="{FF2B5EF4-FFF2-40B4-BE49-F238E27FC236}">
                  <a16:creationId xmlns:a16="http://schemas.microsoft.com/office/drawing/2014/main" id="{719E7768-AD02-95F0-CE25-950B58CA6996}"/>
                </a:ext>
              </a:extLst>
            </p:cNvPr>
            <p:cNvSpPr>
              <a:spLocks/>
            </p:cNvSpPr>
            <p:nvPr/>
          </p:nvSpPr>
          <p:spPr>
            <a:xfrm>
              <a:off x="2842132" y="175132"/>
              <a:ext cx="6507736" cy="6507735"/>
            </a:xfrm>
            <a:custGeom>
              <a:avLst/>
              <a:gdLst>
                <a:gd name="connsiteX0" fmla="*/ 3253868 w 6507736"/>
                <a:gd name="connsiteY0" fmla="*/ 0 h 6507736"/>
                <a:gd name="connsiteX1" fmla="*/ 6507736 w 6507736"/>
                <a:gd name="connsiteY1" fmla="*/ 3253868 h 6507736"/>
                <a:gd name="connsiteX2" fmla="*/ 3253868 w 6507736"/>
                <a:gd name="connsiteY2" fmla="*/ 6507736 h 6507736"/>
                <a:gd name="connsiteX3" fmla="*/ 0 w 6507736"/>
                <a:gd name="connsiteY3" fmla="*/ 3253868 h 6507736"/>
                <a:gd name="connsiteX4" fmla="*/ 3253868 w 6507736"/>
                <a:gd name="connsiteY4" fmla="*/ 0 h 6507736"/>
                <a:gd name="connsiteX5" fmla="*/ 3253868 w 6507736"/>
                <a:gd name="connsiteY5" fmla="*/ 359509 h 6507736"/>
                <a:gd name="connsiteX6" fmla="*/ 359509 w 6507736"/>
                <a:gd name="connsiteY6" fmla="*/ 3253868 h 6507736"/>
                <a:gd name="connsiteX7" fmla="*/ 3253868 w 6507736"/>
                <a:gd name="connsiteY7" fmla="*/ 6148227 h 6507736"/>
                <a:gd name="connsiteX8" fmla="*/ 6148227 w 6507736"/>
                <a:gd name="connsiteY8" fmla="*/ 3253868 h 6507736"/>
                <a:gd name="connsiteX9" fmla="*/ 3253868 w 6507736"/>
                <a:gd name="connsiteY9" fmla="*/ 359509 h 650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7736" h="6507736">
                  <a:moveTo>
                    <a:pt x="3253868" y="0"/>
                  </a:moveTo>
                  <a:cubicBezTo>
                    <a:pt x="5050930" y="0"/>
                    <a:pt x="6507736" y="1456806"/>
                    <a:pt x="6507736" y="3253868"/>
                  </a:cubicBezTo>
                  <a:cubicBezTo>
                    <a:pt x="6507736" y="5050930"/>
                    <a:pt x="5050930" y="6507736"/>
                    <a:pt x="3253868" y="6507736"/>
                  </a:cubicBezTo>
                  <a:cubicBezTo>
                    <a:pt x="1456806" y="6507736"/>
                    <a:pt x="0" y="5050930"/>
                    <a:pt x="0" y="3253868"/>
                  </a:cubicBezTo>
                  <a:cubicBezTo>
                    <a:pt x="0" y="1456806"/>
                    <a:pt x="1456806" y="0"/>
                    <a:pt x="3253868" y="0"/>
                  </a:cubicBezTo>
                  <a:close/>
                  <a:moveTo>
                    <a:pt x="3253868" y="359509"/>
                  </a:moveTo>
                  <a:cubicBezTo>
                    <a:pt x="1655358" y="359509"/>
                    <a:pt x="359509" y="1655358"/>
                    <a:pt x="359509" y="3253868"/>
                  </a:cubicBezTo>
                  <a:cubicBezTo>
                    <a:pt x="359509" y="4852378"/>
                    <a:pt x="1655358" y="6148227"/>
                    <a:pt x="3253868" y="6148227"/>
                  </a:cubicBezTo>
                  <a:cubicBezTo>
                    <a:pt x="4852378" y="6148227"/>
                    <a:pt x="6148227" y="4852378"/>
                    <a:pt x="6148227" y="3253868"/>
                  </a:cubicBezTo>
                  <a:cubicBezTo>
                    <a:pt x="6148227" y="1655358"/>
                    <a:pt x="4852378" y="359509"/>
                    <a:pt x="3253868" y="35950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880D7CD9-C3DF-9C67-7851-305FC89D1C7E}"/>
                </a:ext>
              </a:extLst>
            </p:cNvPr>
            <p:cNvSpPr>
              <a:spLocks/>
            </p:cNvSpPr>
            <p:nvPr/>
          </p:nvSpPr>
          <p:spPr>
            <a:xfrm rot="5400000">
              <a:off x="6105092" y="1094175"/>
              <a:ext cx="2338632" cy="2308149"/>
            </a:xfrm>
            <a:custGeom>
              <a:avLst/>
              <a:gdLst>
                <a:gd name="connsiteX0" fmla="*/ 0 w 2338633"/>
                <a:gd name="connsiteY0" fmla="*/ 2308148 h 2308148"/>
                <a:gd name="connsiteX1" fmla="*/ 9945 w 2338633"/>
                <a:gd name="connsiteY1" fmla="*/ 2111185 h 2308148"/>
                <a:gd name="connsiteX2" fmla="*/ 2109563 w 2338633"/>
                <a:gd name="connsiteY2" fmla="*/ 11567 h 2308148"/>
                <a:gd name="connsiteX3" fmla="*/ 2338633 w 2338633"/>
                <a:gd name="connsiteY3" fmla="*/ 0 h 2308148"/>
                <a:gd name="connsiteX4" fmla="*/ 2338633 w 2338633"/>
                <a:gd name="connsiteY4" fmla="*/ 2308148 h 2308148"/>
                <a:gd name="connsiteX5" fmla="*/ 0 w 2338633"/>
                <a:gd name="connsiteY5" fmla="*/ 2308148 h 230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633" h="2308148">
                  <a:moveTo>
                    <a:pt x="0" y="2308148"/>
                  </a:moveTo>
                  <a:lnTo>
                    <a:pt x="9945" y="2111185"/>
                  </a:lnTo>
                  <a:cubicBezTo>
                    <a:pt x="122374" y="1004116"/>
                    <a:pt x="1002494" y="123997"/>
                    <a:pt x="2109563" y="11567"/>
                  </a:cubicBezTo>
                  <a:lnTo>
                    <a:pt x="2338633" y="0"/>
                  </a:lnTo>
                  <a:lnTo>
                    <a:pt x="2338633" y="2308148"/>
                  </a:lnTo>
                  <a:lnTo>
                    <a:pt x="0" y="2308148"/>
                  </a:lnTo>
                  <a:close/>
                </a:path>
              </a:pathLst>
            </a:cu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reeform: Shape 7">
              <a:extLst>
                <a:ext uri="{FF2B5EF4-FFF2-40B4-BE49-F238E27FC236}">
                  <a16:creationId xmlns:a16="http://schemas.microsoft.com/office/drawing/2014/main" id="{E078CFAA-1898-DF0E-E4F8-845C8C664D9E}"/>
                </a:ext>
              </a:extLst>
            </p:cNvPr>
            <p:cNvSpPr>
              <a:spLocks/>
            </p:cNvSpPr>
            <p:nvPr/>
          </p:nvSpPr>
          <p:spPr>
            <a:xfrm rot="5400000">
              <a:off x="3729067" y="1094175"/>
              <a:ext cx="2338632" cy="2308146"/>
            </a:xfrm>
            <a:custGeom>
              <a:avLst/>
              <a:gdLst>
                <a:gd name="connsiteX0" fmla="*/ 0 w 2338633"/>
                <a:gd name="connsiteY0" fmla="*/ 0 h 2308146"/>
                <a:gd name="connsiteX1" fmla="*/ 2338633 w 2338633"/>
                <a:gd name="connsiteY1" fmla="*/ 0 h 2308146"/>
                <a:gd name="connsiteX2" fmla="*/ 2338633 w 2338633"/>
                <a:gd name="connsiteY2" fmla="*/ 2308146 h 2308146"/>
                <a:gd name="connsiteX3" fmla="*/ 2109563 w 2338633"/>
                <a:gd name="connsiteY3" fmla="*/ 2296579 h 2308146"/>
                <a:gd name="connsiteX4" fmla="*/ 9945 w 2338633"/>
                <a:gd name="connsiteY4" fmla="*/ 196961 h 2308146"/>
                <a:gd name="connsiteX5" fmla="*/ 0 w 2338633"/>
                <a:gd name="connsiteY5" fmla="*/ 0 h 23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633" h="2308146">
                  <a:moveTo>
                    <a:pt x="0" y="0"/>
                  </a:moveTo>
                  <a:lnTo>
                    <a:pt x="2338633" y="0"/>
                  </a:lnTo>
                  <a:lnTo>
                    <a:pt x="2338633" y="2308146"/>
                  </a:lnTo>
                  <a:lnTo>
                    <a:pt x="2109563" y="2296579"/>
                  </a:lnTo>
                  <a:cubicBezTo>
                    <a:pt x="1002494" y="2184150"/>
                    <a:pt x="122374" y="1304030"/>
                    <a:pt x="9945" y="196961"/>
                  </a:cubicBezTo>
                  <a:lnTo>
                    <a:pt x="0" y="0"/>
                  </a:lnTo>
                  <a:close/>
                </a:path>
              </a:pathLst>
            </a:custGeom>
            <a:noFill/>
            <a:ln w="38100">
              <a:solidFill>
                <a:srgbClr val="74366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8E0EB00F-9F0C-1E58-784B-730A6340BC81}"/>
                </a:ext>
              </a:extLst>
            </p:cNvPr>
            <p:cNvSpPr>
              <a:spLocks/>
            </p:cNvSpPr>
            <p:nvPr/>
          </p:nvSpPr>
          <p:spPr>
            <a:xfrm rot="5400000">
              <a:off x="3738303" y="3422995"/>
              <a:ext cx="11436" cy="577"/>
            </a:xfrm>
            <a:custGeom>
              <a:avLst/>
              <a:gdLst>
                <a:gd name="connsiteX0" fmla="*/ 0 w 11436"/>
                <a:gd name="connsiteY0" fmla="*/ 577 h 577"/>
                <a:gd name="connsiteX1" fmla="*/ 0 w 11436"/>
                <a:gd name="connsiteY1" fmla="*/ 0 h 577"/>
                <a:gd name="connsiteX2" fmla="*/ 11436 w 11436"/>
                <a:gd name="connsiteY2" fmla="*/ 577 h 577"/>
                <a:gd name="connsiteX3" fmla="*/ 0 w 11436"/>
                <a:gd name="connsiteY3" fmla="*/ 577 h 577"/>
              </a:gdLst>
              <a:ahLst/>
              <a:cxnLst>
                <a:cxn ang="0">
                  <a:pos x="connsiteX0" y="connsiteY0"/>
                </a:cxn>
                <a:cxn ang="0">
                  <a:pos x="connsiteX1" y="connsiteY1"/>
                </a:cxn>
                <a:cxn ang="0">
                  <a:pos x="connsiteX2" y="connsiteY2"/>
                </a:cxn>
                <a:cxn ang="0">
                  <a:pos x="connsiteX3" y="connsiteY3"/>
                </a:cxn>
              </a:cxnLst>
              <a:rect l="l" t="t" r="r" b="b"/>
              <a:pathLst>
                <a:path w="11436" h="577">
                  <a:moveTo>
                    <a:pt x="0" y="577"/>
                  </a:moveTo>
                  <a:lnTo>
                    <a:pt x="0" y="0"/>
                  </a:lnTo>
                  <a:lnTo>
                    <a:pt x="11436" y="577"/>
                  </a:lnTo>
                  <a:lnTo>
                    <a:pt x="0" y="5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A51B9C5B-8722-4F79-747A-E3438E842354}"/>
                </a:ext>
              </a:extLst>
            </p:cNvPr>
            <p:cNvSpPr>
              <a:spLocks/>
            </p:cNvSpPr>
            <p:nvPr/>
          </p:nvSpPr>
          <p:spPr>
            <a:xfrm rot="5400000">
              <a:off x="3762797" y="3489410"/>
              <a:ext cx="2274417" cy="2304904"/>
            </a:xfrm>
            <a:custGeom>
              <a:avLst/>
              <a:gdLst>
                <a:gd name="connsiteX0" fmla="*/ 0 w 2274417"/>
                <a:gd name="connsiteY0" fmla="*/ 2304903 h 2304903"/>
                <a:gd name="connsiteX1" fmla="*/ 0 w 2274417"/>
                <a:gd name="connsiteY1" fmla="*/ 0 h 2304903"/>
                <a:gd name="connsiteX2" fmla="*/ 2274417 w 2274417"/>
                <a:gd name="connsiteY2" fmla="*/ 0 h 2304903"/>
                <a:gd name="connsiteX3" fmla="*/ 2264472 w 2274417"/>
                <a:gd name="connsiteY3" fmla="*/ 196961 h 2304903"/>
                <a:gd name="connsiteX4" fmla="*/ 164854 w 2274417"/>
                <a:gd name="connsiteY4" fmla="*/ 2296579 h 2304903"/>
                <a:gd name="connsiteX5" fmla="*/ 0 w 2274417"/>
                <a:gd name="connsiteY5" fmla="*/ 2304903 h 230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4417" h="2304903">
                  <a:moveTo>
                    <a:pt x="0" y="2304903"/>
                  </a:moveTo>
                  <a:lnTo>
                    <a:pt x="0" y="0"/>
                  </a:lnTo>
                  <a:lnTo>
                    <a:pt x="2274417" y="0"/>
                  </a:lnTo>
                  <a:lnTo>
                    <a:pt x="2264472" y="196961"/>
                  </a:lnTo>
                  <a:cubicBezTo>
                    <a:pt x="2152042" y="1304030"/>
                    <a:pt x="1271923" y="2184150"/>
                    <a:pt x="164854" y="2296579"/>
                  </a:cubicBezTo>
                  <a:lnTo>
                    <a:pt x="0" y="2304903"/>
                  </a:lnTo>
                  <a:close/>
                </a:path>
              </a:pathLst>
            </a:cu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D09AEF9D-77B5-E6E5-F087-9CB1FDD84126}"/>
                </a:ext>
              </a:extLst>
            </p:cNvPr>
            <p:cNvSpPr>
              <a:spLocks/>
            </p:cNvSpPr>
            <p:nvPr/>
          </p:nvSpPr>
          <p:spPr>
            <a:xfrm rot="5400000">
              <a:off x="6154789" y="3489409"/>
              <a:ext cx="2274417" cy="2304906"/>
            </a:xfrm>
            <a:custGeom>
              <a:avLst/>
              <a:gdLst>
                <a:gd name="connsiteX0" fmla="*/ 0 w 2274417"/>
                <a:gd name="connsiteY0" fmla="*/ 2304905 h 2304905"/>
                <a:gd name="connsiteX1" fmla="*/ 0 w 2274417"/>
                <a:gd name="connsiteY1" fmla="*/ 0 h 2304905"/>
                <a:gd name="connsiteX2" fmla="*/ 164854 w 2274417"/>
                <a:gd name="connsiteY2" fmla="*/ 8324 h 2304905"/>
                <a:gd name="connsiteX3" fmla="*/ 2264472 w 2274417"/>
                <a:gd name="connsiteY3" fmla="*/ 2107942 h 2304905"/>
                <a:gd name="connsiteX4" fmla="*/ 2274417 w 2274417"/>
                <a:gd name="connsiteY4" fmla="*/ 2304905 h 2304905"/>
                <a:gd name="connsiteX5" fmla="*/ 0 w 2274417"/>
                <a:gd name="connsiteY5" fmla="*/ 2304905 h 230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4417" h="2304905">
                  <a:moveTo>
                    <a:pt x="0" y="2304905"/>
                  </a:moveTo>
                  <a:lnTo>
                    <a:pt x="0" y="0"/>
                  </a:lnTo>
                  <a:lnTo>
                    <a:pt x="164854" y="8324"/>
                  </a:lnTo>
                  <a:cubicBezTo>
                    <a:pt x="1271923" y="120754"/>
                    <a:pt x="2152042" y="1000873"/>
                    <a:pt x="2264472" y="2107942"/>
                  </a:cubicBezTo>
                  <a:lnTo>
                    <a:pt x="2274417" y="2304905"/>
                  </a:lnTo>
                  <a:lnTo>
                    <a:pt x="0" y="2304905"/>
                  </a:lnTo>
                  <a:close/>
                </a:path>
              </a:pathLst>
            </a:cu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A5CA163B-CE9A-37F1-D5FA-7970395062AD}"/>
                </a:ext>
              </a:extLst>
            </p:cNvPr>
            <p:cNvSpPr txBox="1">
              <a:spLocks/>
            </p:cNvSpPr>
            <p:nvPr/>
          </p:nvSpPr>
          <p:spPr>
            <a:xfrm>
              <a:off x="5970558" y="2049384"/>
              <a:ext cx="2304906"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Five </a:t>
              </a:r>
              <a:b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questions</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1D902964-B499-334C-51F7-BD6C4FC759B6}"/>
                </a:ext>
              </a:extLst>
            </p:cNvPr>
            <p:cNvSpPr txBox="1">
              <a:spLocks/>
            </p:cNvSpPr>
            <p:nvPr/>
          </p:nvSpPr>
          <p:spPr>
            <a:xfrm>
              <a:off x="6171651" y="4214714"/>
              <a:ext cx="1652291"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Quality statements</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190E8BD5-FC4E-003A-4A57-CD66639E1497}"/>
                </a:ext>
              </a:extLst>
            </p:cNvPr>
            <p:cNvSpPr txBox="1">
              <a:spLocks/>
            </p:cNvSpPr>
            <p:nvPr/>
          </p:nvSpPr>
          <p:spPr>
            <a:xfrm>
              <a:off x="4350213" y="4224464"/>
              <a:ext cx="1451360"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Evidence categories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6" charset="-128"/>
                <a:cs typeface="Arial" panose="020B0604020202020204" pitchFamily="34" charset="0"/>
              </a:endParaRPr>
            </a:p>
          </p:txBody>
        </p:sp>
        <p:sp>
          <p:nvSpPr>
            <p:cNvPr id="21" name="TextBox 20">
              <a:extLst>
                <a:ext uri="{FF2B5EF4-FFF2-40B4-BE49-F238E27FC236}">
                  <a16:creationId xmlns:a16="http://schemas.microsoft.com/office/drawing/2014/main" id="{4018632E-90E8-A5EC-E511-51722907C7C8}"/>
                </a:ext>
              </a:extLst>
            </p:cNvPr>
            <p:cNvSpPr txBox="1">
              <a:spLocks/>
            </p:cNvSpPr>
            <p:nvPr/>
          </p:nvSpPr>
          <p:spPr>
            <a:xfrm>
              <a:off x="3989193" y="1867181"/>
              <a:ext cx="2063264" cy="129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Specific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evidence and quality indicators </a:t>
              </a:r>
            </a:p>
          </p:txBody>
        </p:sp>
      </p:grpSp>
      <p:sp>
        <p:nvSpPr>
          <p:cNvPr id="39" name="Freeform: Shape 38">
            <a:extLst>
              <a:ext uri="{FF2B5EF4-FFF2-40B4-BE49-F238E27FC236}">
                <a16:creationId xmlns:a16="http://schemas.microsoft.com/office/drawing/2014/main" id="{95078E58-45D0-4706-1E94-217D4F3EC186}"/>
              </a:ext>
            </a:extLst>
          </p:cNvPr>
          <p:cNvSpPr/>
          <p:nvPr/>
        </p:nvSpPr>
        <p:spPr>
          <a:xfrm rot="16200000">
            <a:off x="5954784" y="615619"/>
            <a:ext cx="2526563" cy="2640389"/>
          </a:xfrm>
          <a:custGeom>
            <a:avLst/>
            <a:gdLst>
              <a:gd name="connsiteX0" fmla="*/ 2526563 w 2526563"/>
              <a:gd name="connsiteY0" fmla="*/ 2640389 h 2640389"/>
              <a:gd name="connsiteX1" fmla="*/ 2242471 w 2526563"/>
              <a:gd name="connsiteY1" fmla="*/ 2640389 h 2640389"/>
              <a:gd name="connsiteX2" fmla="*/ 2230663 w 2526563"/>
              <a:gd name="connsiteY2" fmla="*/ 2400026 h 2640389"/>
              <a:gd name="connsiteX3" fmla="*/ 189140 w 2526563"/>
              <a:gd name="connsiteY3" fmla="*/ 301644 h 2640389"/>
              <a:gd name="connsiteX4" fmla="*/ 0 w 2526563"/>
              <a:gd name="connsiteY4" fmla="*/ 291827 h 2640389"/>
              <a:gd name="connsiteX5" fmla="*/ 147618 w 2526563"/>
              <a:gd name="connsiteY5" fmla="*/ 144210 h 2640389"/>
              <a:gd name="connsiteX6" fmla="*/ 3409 w 2526563"/>
              <a:gd name="connsiteY6" fmla="*/ 0 h 2640389"/>
              <a:gd name="connsiteX7" fmla="*/ 218187 w 2526563"/>
              <a:gd name="connsiteY7" fmla="*/ 11148 h 2640389"/>
              <a:gd name="connsiteX8" fmla="*/ 2513288 w 2526563"/>
              <a:gd name="connsiteY8" fmla="*/ 2370170 h 2640389"/>
              <a:gd name="connsiteX9" fmla="*/ 2526563 w 2526563"/>
              <a:gd name="connsiteY9" fmla="*/ 2640389 h 264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6563" h="2640389">
                <a:moveTo>
                  <a:pt x="2526563" y="2640389"/>
                </a:moveTo>
                <a:lnTo>
                  <a:pt x="2242471" y="2640389"/>
                </a:lnTo>
                <a:lnTo>
                  <a:pt x="2230663" y="2400026"/>
                </a:lnTo>
                <a:cubicBezTo>
                  <a:pt x="2121345" y="1293608"/>
                  <a:pt x="1265577" y="414007"/>
                  <a:pt x="189140" y="301644"/>
                </a:cubicBezTo>
                <a:lnTo>
                  <a:pt x="0" y="291827"/>
                </a:lnTo>
                <a:lnTo>
                  <a:pt x="147618" y="144210"/>
                </a:lnTo>
                <a:lnTo>
                  <a:pt x="3409" y="0"/>
                </a:lnTo>
                <a:lnTo>
                  <a:pt x="218187" y="11148"/>
                </a:lnTo>
                <a:cubicBezTo>
                  <a:pt x="1428329" y="137467"/>
                  <a:pt x="2390392" y="1126324"/>
                  <a:pt x="2513288" y="2370170"/>
                </a:cubicBezTo>
                <a:lnTo>
                  <a:pt x="2526563" y="2640389"/>
                </a:lnTo>
                <a:close/>
              </a:path>
            </a:pathLst>
          </a:custGeom>
          <a:solidFill>
            <a:srgbClr val="7436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38" name="Freeform: Shape 37">
            <a:extLst>
              <a:ext uri="{FF2B5EF4-FFF2-40B4-BE49-F238E27FC236}">
                <a16:creationId xmlns:a16="http://schemas.microsoft.com/office/drawing/2014/main" id="{41B58FE3-0AA4-A4F5-66A2-3888C5A5E2E0}"/>
              </a:ext>
            </a:extLst>
          </p:cNvPr>
          <p:cNvSpPr/>
          <p:nvPr/>
        </p:nvSpPr>
        <p:spPr>
          <a:xfrm rot="16200000">
            <a:off x="8764818" y="835242"/>
            <a:ext cx="2537392" cy="2280276"/>
          </a:xfrm>
          <a:custGeom>
            <a:avLst/>
            <a:gdLst>
              <a:gd name="connsiteX0" fmla="*/ 2537392 w 2537392"/>
              <a:gd name="connsiteY0" fmla="*/ 55718 h 2280276"/>
              <a:gd name="connsiteX1" fmla="*/ 2519306 w 2537392"/>
              <a:gd name="connsiteY1" fmla="*/ 177518 h 2280276"/>
              <a:gd name="connsiteX2" fmla="*/ 263168 w 2537392"/>
              <a:gd name="connsiteY2" fmla="*/ 2274125 h 2280276"/>
              <a:gd name="connsiteX3" fmla="*/ 144660 w 2537392"/>
              <a:gd name="connsiteY3" fmla="*/ 2280276 h 2280276"/>
              <a:gd name="connsiteX4" fmla="*/ 0 w 2537392"/>
              <a:gd name="connsiteY4" fmla="*/ 2149221 h 2280276"/>
              <a:gd name="connsiteX5" fmla="*/ 145869 w 2537392"/>
              <a:gd name="connsiteY5" fmla="*/ 1988210 h 2280276"/>
              <a:gd name="connsiteX6" fmla="*/ 234121 w 2537392"/>
              <a:gd name="connsiteY6" fmla="*/ 1983630 h 2280276"/>
              <a:gd name="connsiteX7" fmla="*/ 2240986 w 2537392"/>
              <a:gd name="connsiteY7" fmla="*/ 118669 h 2280276"/>
              <a:gd name="connsiteX8" fmla="*/ 2258607 w 2537392"/>
              <a:gd name="connsiteY8" fmla="*/ 0 h 2280276"/>
              <a:gd name="connsiteX9" fmla="*/ 2369823 w 2537392"/>
              <a:gd name="connsiteY9" fmla="*/ 201686 h 2280276"/>
              <a:gd name="connsiteX10" fmla="*/ 2537392 w 2537392"/>
              <a:gd name="connsiteY10" fmla="*/ 55718 h 228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7392" h="2280276">
                <a:moveTo>
                  <a:pt x="2537392" y="55718"/>
                </a:moveTo>
                <a:lnTo>
                  <a:pt x="2519306" y="177518"/>
                </a:lnTo>
                <a:cubicBezTo>
                  <a:pt x="2296670" y="1295814"/>
                  <a:pt x="1386872" y="2156829"/>
                  <a:pt x="263168" y="2274125"/>
                </a:cubicBezTo>
                <a:lnTo>
                  <a:pt x="144660" y="2280276"/>
                </a:lnTo>
                <a:lnTo>
                  <a:pt x="0" y="2149221"/>
                </a:lnTo>
                <a:lnTo>
                  <a:pt x="145869" y="1988210"/>
                </a:lnTo>
                <a:lnTo>
                  <a:pt x="234121" y="1983630"/>
                </a:lnTo>
                <a:cubicBezTo>
                  <a:pt x="1233670" y="1879292"/>
                  <a:pt x="2042948" y="1113407"/>
                  <a:pt x="2240986" y="118669"/>
                </a:cubicBezTo>
                <a:lnTo>
                  <a:pt x="2258607" y="0"/>
                </a:lnTo>
                <a:lnTo>
                  <a:pt x="2369823" y="201686"/>
                </a:lnTo>
                <a:lnTo>
                  <a:pt x="2537392" y="5571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32" name="Freeform: Shape 31">
            <a:extLst>
              <a:ext uri="{FF2B5EF4-FFF2-40B4-BE49-F238E27FC236}">
                <a16:creationId xmlns:a16="http://schemas.microsoft.com/office/drawing/2014/main" id="{A2D26AD1-14F3-ADF1-4C23-73238D4362FC}"/>
              </a:ext>
            </a:extLst>
          </p:cNvPr>
          <p:cNvSpPr/>
          <p:nvPr/>
        </p:nvSpPr>
        <p:spPr>
          <a:xfrm rot="16200000">
            <a:off x="5928844" y="3226724"/>
            <a:ext cx="2559747" cy="2611349"/>
          </a:xfrm>
          <a:custGeom>
            <a:avLst/>
            <a:gdLst>
              <a:gd name="connsiteX0" fmla="*/ 2559747 w 2559747"/>
              <a:gd name="connsiteY0" fmla="*/ 139038 h 2611349"/>
              <a:gd name="connsiteX1" fmla="*/ 2406018 w 2559747"/>
              <a:gd name="connsiteY1" fmla="*/ 292766 h 2611349"/>
              <a:gd name="connsiteX2" fmla="*/ 2334614 w 2559747"/>
              <a:gd name="connsiteY2" fmla="*/ 296472 h 2611349"/>
              <a:gd name="connsiteX3" fmla="*/ 293090 w 2559747"/>
              <a:gd name="connsiteY3" fmla="*/ 2394853 h 2611349"/>
              <a:gd name="connsiteX4" fmla="*/ 282455 w 2559747"/>
              <a:gd name="connsiteY4" fmla="*/ 2611349 h 2611349"/>
              <a:gd name="connsiteX5" fmla="*/ 124572 w 2559747"/>
              <a:gd name="connsiteY5" fmla="*/ 2453466 h 2611349"/>
              <a:gd name="connsiteX6" fmla="*/ 0 w 2559747"/>
              <a:gd name="connsiteY6" fmla="*/ 2578037 h 2611349"/>
              <a:gd name="connsiteX7" fmla="*/ 10466 w 2559747"/>
              <a:gd name="connsiteY7" fmla="*/ 2364997 h 2611349"/>
              <a:gd name="connsiteX8" fmla="*/ 2305567 w 2559747"/>
              <a:gd name="connsiteY8" fmla="*/ 5976 h 2611349"/>
              <a:gd name="connsiteX9" fmla="*/ 2420709 w 2559747"/>
              <a:gd name="connsiteY9" fmla="*/ 0 h 2611349"/>
              <a:gd name="connsiteX10" fmla="*/ 2559747 w 2559747"/>
              <a:gd name="connsiteY10" fmla="*/ 139038 h 26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9747" h="2611349">
                <a:moveTo>
                  <a:pt x="2559747" y="139038"/>
                </a:moveTo>
                <a:lnTo>
                  <a:pt x="2406018" y="292766"/>
                </a:lnTo>
                <a:lnTo>
                  <a:pt x="2334614" y="296472"/>
                </a:lnTo>
                <a:cubicBezTo>
                  <a:pt x="1258177" y="408834"/>
                  <a:pt x="402409" y="1288436"/>
                  <a:pt x="293090" y="2394853"/>
                </a:cubicBezTo>
                <a:lnTo>
                  <a:pt x="282455" y="2611349"/>
                </a:lnTo>
                <a:lnTo>
                  <a:pt x="124572" y="2453466"/>
                </a:lnTo>
                <a:lnTo>
                  <a:pt x="0" y="2578037"/>
                </a:lnTo>
                <a:lnTo>
                  <a:pt x="10466" y="2364997"/>
                </a:lnTo>
                <a:cubicBezTo>
                  <a:pt x="133363" y="1121152"/>
                  <a:pt x="1095425" y="132295"/>
                  <a:pt x="2305567" y="5976"/>
                </a:cubicBezTo>
                <a:lnTo>
                  <a:pt x="2420709" y="0"/>
                </a:lnTo>
                <a:lnTo>
                  <a:pt x="2559747" y="13903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31" name="Freeform: Shape 30">
            <a:extLst>
              <a:ext uri="{FF2B5EF4-FFF2-40B4-BE49-F238E27FC236}">
                <a16:creationId xmlns:a16="http://schemas.microsoft.com/office/drawing/2014/main" id="{11D9BDF2-BAED-C7B6-B627-5F4D06A0AFD9}"/>
              </a:ext>
            </a:extLst>
          </p:cNvPr>
          <p:cNvSpPr/>
          <p:nvPr/>
        </p:nvSpPr>
        <p:spPr>
          <a:xfrm rot="16200000">
            <a:off x="8614711" y="3245246"/>
            <a:ext cx="2513714" cy="2620337"/>
          </a:xfrm>
          <a:custGeom>
            <a:avLst/>
            <a:gdLst>
              <a:gd name="connsiteX0" fmla="*/ 2513714 w 2513714"/>
              <a:gd name="connsiteY0" fmla="*/ 2328956 h 2620337"/>
              <a:gd name="connsiteX1" fmla="*/ 2363331 w 2513714"/>
              <a:gd name="connsiteY1" fmla="*/ 2494950 h 2620337"/>
              <a:gd name="connsiteX2" fmla="*/ 2501735 w 2513714"/>
              <a:gd name="connsiteY2" fmla="*/ 2620337 h 2620337"/>
              <a:gd name="connsiteX3" fmla="*/ 2301507 w 2513714"/>
              <a:gd name="connsiteY3" fmla="*/ 2609945 h 2620337"/>
              <a:gd name="connsiteX4" fmla="*/ 6406 w 2513714"/>
              <a:gd name="connsiteY4" fmla="*/ 250923 h 2620337"/>
              <a:gd name="connsiteX5" fmla="*/ 0 w 2513714"/>
              <a:gd name="connsiteY5" fmla="*/ 120513 h 2620337"/>
              <a:gd name="connsiteX6" fmla="*/ 120512 w 2513714"/>
              <a:gd name="connsiteY6" fmla="*/ 0 h 2620337"/>
              <a:gd name="connsiteX7" fmla="*/ 282963 w 2513714"/>
              <a:gd name="connsiteY7" fmla="*/ 162452 h 2620337"/>
              <a:gd name="connsiteX8" fmla="*/ 282963 w 2513714"/>
              <a:gd name="connsiteY8" fmla="*/ 97567 h 2620337"/>
              <a:gd name="connsiteX9" fmla="*/ 289030 w 2513714"/>
              <a:gd name="connsiteY9" fmla="*/ 221067 h 2620337"/>
              <a:gd name="connsiteX10" fmla="*/ 2330554 w 2513714"/>
              <a:gd name="connsiteY10" fmla="*/ 2319450 h 2620337"/>
              <a:gd name="connsiteX11" fmla="*/ 2513714 w 2513714"/>
              <a:gd name="connsiteY11" fmla="*/ 2328956 h 26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3714" h="2620337">
                <a:moveTo>
                  <a:pt x="2513714" y="2328956"/>
                </a:moveTo>
                <a:lnTo>
                  <a:pt x="2363331" y="2494950"/>
                </a:lnTo>
                <a:lnTo>
                  <a:pt x="2501735" y="2620337"/>
                </a:lnTo>
                <a:lnTo>
                  <a:pt x="2301507" y="2609945"/>
                </a:lnTo>
                <a:cubicBezTo>
                  <a:pt x="1091365" y="2483626"/>
                  <a:pt x="129303" y="1494769"/>
                  <a:pt x="6406" y="250923"/>
                </a:cubicBezTo>
                <a:lnTo>
                  <a:pt x="0" y="120513"/>
                </a:lnTo>
                <a:lnTo>
                  <a:pt x="120512" y="0"/>
                </a:lnTo>
                <a:lnTo>
                  <a:pt x="282963" y="162452"/>
                </a:lnTo>
                <a:lnTo>
                  <a:pt x="282963" y="97567"/>
                </a:lnTo>
                <a:lnTo>
                  <a:pt x="289030" y="221067"/>
                </a:lnTo>
                <a:cubicBezTo>
                  <a:pt x="398349" y="1327484"/>
                  <a:pt x="1254117" y="2207087"/>
                  <a:pt x="2330554" y="2319450"/>
                </a:cubicBezTo>
                <a:lnTo>
                  <a:pt x="2513714" y="232895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46" name="Rectangle 45">
            <a:extLst>
              <a:ext uri="{FF2B5EF4-FFF2-40B4-BE49-F238E27FC236}">
                <a16:creationId xmlns:a16="http://schemas.microsoft.com/office/drawing/2014/main" id="{42E4F7BE-9D8F-8D0E-E913-D1E1723882DF}"/>
              </a:ext>
            </a:extLst>
          </p:cNvPr>
          <p:cNvSpPr/>
          <p:nvPr/>
        </p:nvSpPr>
        <p:spPr>
          <a:xfrm>
            <a:off x="7424369" y="274962"/>
            <a:ext cx="4468967" cy="5916530"/>
          </a:xfrm>
          <a:prstGeom prst="rect">
            <a:avLst/>
          </a:prstGeom>
          <a:noFill/>
        </p:spPr>
        <p:txBody>
          <a:bodyPr wrap="none" lIns="91440" tIns="45720" rIns="91440" bIns="45720">
            <a:prstTxWarp prst="textCircle">
              <a:avLst>
                <a:gd name="adj" fmla="val 1702043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743669"/>
                </a:solidFill>
                <a:effectLst>
                  <a:outerShdw blurRad="38100" dist="19050" dir="2700000" algn="tl" rotWithShape="0">
                    <a:srgbClr val="000000">
                      <a:alpha val="40000"/>
                    </a:srgbClr>
                  </a:outerShdw>
                </a:effectLst>
                <a:uLnTx/>
                <a:uFillTx/>
                <a:latin typeface="Arial" panose="020B0604020202020204"/>
                <a:ea typeface="+mn-ea"/>
                <a:cs typeface="+mn-cs"/>
              </a:rPr>
              <a:t>Underpinned by best practice standards and guidance</a:t>
            </a:r>
          </a:p>
        </p:txBody>
      </p:sp>
      <p:sp>
        <p:nvSpPr>
          <p:cNvPr id="49" name="Rectangle 48">
            <a:extLst>
              <a:ext uri="{FF2B5EF4-FFF2-40B4-BE49-F238E27FC236}">
                <a16:creationId xmlns:a16="http://schemas.microsoft.com/office/drawing/2014/main" id="{914838CA-2652-3D66-5023-FD126341EE81}"/>
              </a:ext>
            </a:extLst>
          </p:cNvPr>
          <p:cNvSpPr/>
          <p:nvPr/>
        </p:nvSpPr>
        <p:spPr>
          <a:xfrm>
            <a:off x="375776" y="6411012"/>
            <a:ext cx="80603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https://www.cqc.org.uk/page/single-assessment-framework</a:t>
            </a:r>
          </a:p>
        </p:txBody>
      </p:sp>
      <p:sp>
        <p:nvSpPr>
          <p:cNvPr id="3" name="TextBox 2">
            <a:extLst>
              <a:ext uri="{FF2B5EF4-FFF2-40B4-BE49-F238E27FC236}">
                <a16:creationId xmlns:a16="http://schemas.microsoft.com/office/drawing/2014/main" id="{418D0C2D-4E53-1585-0FAB-7E99306C3085}"/>
              </a:ext>
            </a:extLst>
          </p:cNvPr>
          <p:cNvSpPr txBox="1"/>
          <p:nvPr/>
        </p:nvSpPr>
        <p:spPr>
          <a:xfrm>
            <a:off x="399596" y="2744692"/>
            <a:ext cx="4770700" cy="1323439"/>
          </a:xfrm>
          <a:prstGeom prst="rect">
            <a:avLst/>
          </a:prstGeom>
          <a:noFill/>
        </p:spPr>
        <p:txBody>
          <a:bodyPr wrap="square">
            <a:spAutoFit/>
          </a:bodyPr>
          <a:lstStyle/>
          <a:p>
            <a:pPr marL="342900" indent="-342900">
              <a:buFont typeface="Arial"/>
              <a:buChar char="•"/>
              <a:defRPr/>
            </a:pPr>
            <a:r>
              <a:rPr lang="en-US" sz="2000" b="1" dirty="0">
                <a:solidFill>
                  <a:srgbClr val="000000"/>
                </a:solidFill>
                <a:latin typeface="Arial"/>
                <a:cs typeface="Arial"/>
              </a:rPr>
              <a:t>Specific evidence and quality indicators</a:t>
            </a:r>
            <a:r>
              <a:rPr lang="en-US" sz="2000" dirty="0">
                <a:solidFill>
                  <a:srgbClr val="000000"/>
                </a:solidFill>
                <a:latin typeface="Arial"/>
                <a:cs typeface="Arial"/>
              </a:rPr>
              <a:t> - Data</a:t>
            </a:r>
            <a:r>
              <a:rPr kumimoji="0" lang="en-US" sz="2000" b="0" i="0" u="none" strike="noStrike" kern="1200" cap="none" spc="0" normalizeH="0" baseline="0" noProof="0" dirty="0">
                <a:ln>
                  <a:noFill/>
                </a:ln>
                <a:solidFill>
                  <a:srgbClr val="000000"/>
                </a:solidFill>
                <a:effectLst/>
                <a:uLnTx/>
                <a:uFillTx/>
                <a:latin typeface="Arial"/>
                <a:cs typeface="Arial"/>
              </a:rPr>
              <a:t> and information specific to the </a:t>
            </a:r>
            <a:r>
              <a:rPr lang="en-US" sz="2000" dirty="0">
                <a:solidFill>
                  <a:srgbClr val="000000"/>
                </a:solidFill>
                <a:latin typeface="Arial"/>
                <a:cs typeface="Arial"/>
              </a:rPr>
              <a:t>area of work being considered </a:t>
            </a:r>
            <a:endParaRPr lang="en-US" sz="2000" dirty="0"/>
          </a:p>
        </p:txBody>
      </p:sp>
    </p:spTree>
    <p:extLst>
      <p:ext uri="{BB962C8B-B14F-4D97-AF65-F5344CB8AC3E}">
        <p14:creationId xmlns:p14="http://schemas.microsoft.com/office/powerpoint/2010/main" val="2346746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CA5F76-FEA8-0250-3BE6-2723D36BAC2E}"/>
              </a:ext>
            </a:extLst>
          </p:cNvPr>
          <p:cNvSpPr txBox="1"/>
          <p:nvPr/>
        </p:nvSpPr>
        <p:spPr>
          <a:xfrm>
            <a:off x="374188" y="1167437"/>
            <a:ext cx="6606715" cy="4832092"/>
          </a:xfrm>
          <a:prstGeom prst="rect">
            <a:avLst/>
          </a:prstGeom>
          <a:noFill/>
        </p:spPr>
        <p:txBody>
          <a:bodyPr wrap="square">
            <a:spAutoFit/>
          </a:bodyPr>
          <a:lstStyle/>
          <a:p>
            <a:r>
              <a:rPr lang="en-US" sz="2200" dirty="0"/>
              <a:t>Quality statements are the commitments that providers, commissioners and system leaders should live up to. Expressed as ‘we statements’, they show what is needed to deliver high-quality, person-</a:t>
            </a:r>
            <a:r>
              <a:rPr lang="en-US" sz="2200" dirty="0" err="1"/>
              <a:t>centred</a:t>
            </a:r>
            <a:r>
              <a:rPr lang="en-US" sz="2200" dirty="0"/>
              <a:t> care.</a:t>
            </a:r>
          </a:p>
          <a:p>
            <a:endParaRPr lang="en-US" sz="2200" dirty="0"/>
          </a:p>
          <a:p>
            <a:r>
              <a:rPr lang="en-US" sz="2200" dirty="0"/>
              <a:t>The quality statements show how services and providers need to work together to plan and deliver high quality care. They directly relate to the regulations.</a:t>
            </a:r>
          </a:p>
          <a:p>
            <a:endParaRPr lang="en-US" sz="2200" dirty="0"/>
          </a:p>
          <a:p>
            <a:r>
              <a:rPr lang="en-US" sz="2200" dirty="0"/>
              <a:t>When they refer to 'people' we mean people who use services, their families, friends and unpaid carers. </a:t>
            </a:r>
            <a:endParaRPr lang="en-GB" sz="2200" dirty="0"/>
          </a:p>
        </p:txBody>
      </p:sp>
      <p:sp>
        <p:nvSpPr>
          <p:cNvPr id="8" name="Title 1">
            <a:extLst>
              <a:ext uri="{FF2B5EF4-FFF2-40B4-BE49-F238E27FC236}">
                <a16:creationId xmlns:a16="http://schemas.microsoft.com/office/drawing/2014/main" id="{926A74D1-B17C-CD3A-4BA6-973869CCE9B9}"/>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What are quality statements?</a:t>
            </a:r>
          </a:p>
        </p:txBody>
      </p:sp>
      <p:sp>
        <p:nvSpPr>
          <p:cNvPr id="10" name="TextBox 9">
            <a:extLst>
              <a:ext uri="{FF2B5EF4-FFF2-40B4-BE49-F238E27FC236}">
                <a16:creationId xmlns:a16="http://schemas.microsoft.com/office/drawing/2014/main" id="{4991C584-3209-C482-FFE4-00BCA3167D4C}"/>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Source: https://www.cqc.org.uk/assessment/quality-statements</a:t>
            </a:r>
          </a:p>
        </p:txBody>
      </p:sp>
      <p:pic>
        <p:nvPicPr>
          <p:cNvPr id="2" name="Picture Placeholder 6">
            <a:extLst>
              <a:ext uri="{FF2B5EF4-FFF2-40B4-BE49-F238E27FC236}">
                <a16:creationId xmlns:a16="http://schemas.microsoft.com/office/drawing/2014/main" id="{241260DC-A99E-54F6-EEDB-FA2A05D4EEC9}"/>
              </a:ext>
            </a:extLst>
          </p:cNvPr>
          <p:cNvPicPr>
            <a:picLocks noChangeAspect="1"/>
          </p:cNvPicPr>
          <p:nvPr/>
        </p:nvPicPr>
        <p:blipFill>
          <a:blip r:embed="rId2"/>
          <a:srcRect l="8374" r="8374"/>
          <a:stretch>
            <a:fillRect/>
          </a:stretch>
        </p:blipFill>
        <p:spPr>
          <a:xfrm>
            <a:off x="7551058" y="2517058"/>
            <a:ext cx="4640942" cy="3809999"/>
          </a:xfrm>
          <a:prstGeom prst="rect">
            <a:avLst/>
          </a:prstGeom>
        </p:spPr>
      </p:pic>
      <p:pic>
        <p:nvPicPr>
          <p:cNvPr id="4" name="Picture 3">
            <a:extLst>
              <a:ext uri="{FF2B5EF4-FFF2-40B4-BE49-F238E27FC236}">
                <a16:creationId xmlns:a16="http://schemas.microsoft.com/office/drawing/2014/main" id="{0FA7532C-F79E-52C6-AB18-26BB1185DB34}"/>
              </a:ext>
            </a:extLst>
          </p:cNvPr>
          <p:cNvPicPr>
            <a:picLocks noChangeAspect="1"/>
          </p:cNvPicPr>
          <p:nvPr/>
        </p:nvPicPr>
        <p:blipFill rotWithShape="1">
          <a:blip r:embed="rId3"/>
          <a:srcRect r="3614" b="1957"/>
          <a:stretch/>
        </p:blipFill>
        <p:spPr>
          <a:xfrm>
            <a:off x="9871529" y="157422"/>
            <a:ext cx="2223653" cy="2020029"/>
          </a:xfrm>
          <a:prstGeom prst="rect">
            <a:avLst/>
          </a:prstGeom>
        </p:spPr>
      </p:pic>
    </p:spTree>
    <p:extLst>
      <p:ext uri="{BB962C8B-B14F-4D97-AF65-F5344CB8AC3E}">
        <p14:creationId xmlns:p14="http://schemas.microsoft.com/office/powerpoint/2010/main" val="1534231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2EFABC-A579-79DC-7E35-D22E53A58F27}"/>
              </a:ext>
            </a:extLst>
          </p:cNvPr>
          <p:cNvSpPr txBox="1">
            <a:spLocks/>
          </p:cNvSpPr>
          <p:nvPr/>
        </p:nvSpPr>
        <p:spPr>
          <a:xfrm>
            <a:off x="1459405" y="178320"/>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Quality statements: </a:t>
            </a:r>
          </a:p>
          <a:p>
            <a:r>
              <a:rPr lang="en-GB" sz="3200" kern="0" dirty="0">
                <a:solidFill>
                  <a:srgbClr val="D52866"/>
                </a:solidFill>
                <a:latin typeface="Arial"/>
              </a:rPr>
              <a:t>What do we mean by safe? 1/2</a:t>
            </a:r>
          </a:p>
        </p:txBody>
      </p:sp>
      <p:sp>
        <p:nvSpPr>
          <p:cNvPr id="6" name="TextBox 5">
            <a:extLst>
              <a:ext uri="{FF2B5EF4-FFF2-40B4-BE49-F238E27FC236}">
                <a16:creationId xmlns:a16="http://schemas.microsoft.com/office/drawing/2014/main" id="{E26EA158-0865-35DD-1984-D5781B3C73C2}"/>
              </a:ext>
            </a:extLst>
          </p:cNvPr>
          <p:cNvSpPr txBox="1"/>
          <p:nvPr/>
        </p:nvSpPr>
        <p:spPr>
          <a:xfrm>
            <a:off x="374188" y="1522786"/>
            <a:ext cx="5335496" cy="2031325"/>
          </a:xfrm>
          <a:prstGeom prst="rect">
            <a:avLst/>
          </a:prstGeom>
          <a:noFill/>
        </p:spPr>
        <p:txBody>
          <a:bodyPr wrap="square" rtlCol="0">
            <a:spAutoFit/>
          </a:bodyPr>
          <a:lstStyle/>
          <a:p>
            <a:r>
              <a:rPr lang="en-GB" b="1" dirty="0">
                <a:solidFill>
                  <a:srgbClr val="3C5A93"/>
                </a:solidFill>
              </a:rPr>
              <a:t>Learning culture</a:t>
            </a:r>
          </a:p>
          <a:p>
            <a:r>
              <a:rPr lang="en-US" dirty="0"/>
              <a:t>We have a proactive and positive culture of safety based on openness and honesty, in which concerns about safety are listened to, safety events are investigated and reported thoroughly, and lessons are learned to continually identify and embed good practices.</a:t>
            </a:r>
            <a:endParaRPr lang="en-GB" dirty="0"/>
          </a:p>
        </p:txBody>
      </p:sp>
      <p:sp>
        <p:nvSpPr>
          <p:cNvPr id="10" name="TextBox 9">
            <a:extLst>
              <a:ext uri="{FF2B5EF4-FFF2-40B4-BE49-F238E27FC236}">
                <a16:creationId xmlns:a16="http://schemas.microsoft.com/office/drawing/2014/main" id="{646752AF-22C7-52AB-9A9C-0C8265A249CD}"/>
              </a:ext>
            </a:extLst>
          </p:cNvPr>
          <p:cNvSpPr txBox="1"/>
          <p:nvPr/>
        </p:nvSpPr>
        <p:spPr>
          <a:xfrm>
            <a:off x="374188" y="3780772"/>
            <a:ext cx="5335496" cy="1754326"/>
          </a:xfrm>
          <a:prstGeom prst="rect">
            <a:avLst/>
          </a:prstGeom>
          <a:noFill/>
        </p:spPr>
        <p:txBody>
          <a:bodyPr wrap="square">
            <a:spAutoFit/>
          </a:bodyPr>
          <a:lstStyle/>
          <a:p>
            <a:r>
              <a:rPr lang="en-US" b="1" dirty="0">
                <a:solidFill>
                  <a:srgbClr val="3C5A93"/>
                </a:solidFill>
              </a:rPr>
              <a:t>Safe systems, pathways and transitions</a:t>
            </a:r>
          </a:p>
          <a:p>
            <a:r>
              <a:rPr lang="en-US" dirty="0"/>
              <a:t>We work with people and our partners to establish and maintain safe systems of care, in which safety is managed, monitored and assured. We ensure continuity of care, including when people move between different services.</a:t>
            </a:r>
            <a:endParaRPr lang="en-GB" dirty="0"/>
          </a:p>
        </p:txBody>
      </p:sp>
      <p:sp>
        <p:nvSpPr>
          <p:cNvPr id="14" name="TextBox 13">
            <a:extLst>
              <a:ext uri="{FF2B5EF4-FFF2-40B4-BE49-F238E27FC236}">
                <a16:creationId xmlns:a16="http://schemas.microsoft.com/office/drawing/2014/main" id="{D909A08A-64AE-7C7A-2882-0594B3F4F989}"/>
              </a:ext>
            </a:extLst>
          </p:cNvPr>
          <p:cNvSpPr txBox="1"/>
          <p:nvPr/>
        </p:nvSpPr>
        <p:spPr>
          <a:xfrm>
            <a:off x="6184557" y="1442390"/>
            <a:ext cx="5561966" cy="2585323"/>
          </a:xfrm>
          <a:prstGeom prst="rect">
            <a:avLst/>
          </a:prstGeom>
          <a:noFill/>
        </p:spPr>
        <p:txBody>
          <a:bodyPr wrap="square">
            <a:spAutoFit/>
          </a:bodyPr>
          <a:lstStyle/>
          <a:p>
            <a:r>
              <a:rPr lang="en-GB" b="1" dirty="0">
                <a:solidFill>
                  <a:srgbClr val="3C5A93"/>
                </a:solidFill>
              </a:rPr>
              <a:t>Safeguarding</a:t>
            </a:r>
          </a:p>
          <a:p>
            <a:r>
              <a:rPr lang="en-US" dirty="0"/>
              <a:t>We work with people to understand what being safe means to them as well as with our partners on the best way to achieve this. We concentrate on improving people’s lives while protecting their right to live in safety, free from bullying, harassment, abuse, discrimination, avoidable harm and neglect. We make sure we share concerns quickly and appropriately.</a:t>
            </a:r>
            <a:endParaRPr lang="en-GB" dirty="0"/>
          </a:p>
        </p:txBody>
      </p:sp>
      <p:sp>
        <p:nvSpPr>
          <p:cNvPr id="7" name="TextBox 6">
            <a:extLst>
              <a:ext uri="{FF2B5EF4-FFF2-40B4-BE49-F238E27FC236}">
                <a16:creationId xmlns:a16="http://schemas.microsoft.com/office/drawing/2014/main" id="{1CBE5013-C74D-6F20-75A8-111E7DDC54F2}"/>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Source: https://www.cqc.org.uk/assessment/quality-statements</a:t>
            </a:r>
          </a:p>
        </p:txBody>
      </p:sp>
      <p:sp>
        <p:nvSpPr>
          <p:cNvPr id="8" name="TextBox 7">
            <a:extLst>
              <a:ext uri="{FF2B5EF4-FFF2-40B4-BE49-F238E27FC236}">
                <a16:creationId xmlns:a16="http://schemas.microsoft.com/office/drawing/2014/main" id="{8DFD10F2-EE4C-3BEC-48D0-521726D2B318}"/>
              </a:ext>
            </a:extLst>
          </p:cNvPr>
          <p:cNvSpPr txBox="1"/>
          <p:nvPr/>
        </p:nvSpPr>
        <p:spPr>
          <a:xfrm>
            <a:off x="6224406" y="4260103"/>
            <a:ext cx="5561966" cy="1477328"/>
          </a:xfrm>
          <a:prstGeom prst="rect">
            <a:avLst/>
          </a:prstGeom>
          <a:noFill/>
        </p:spPr>
        <p:txBody>
          <a:bodyPr wrap="square" rtlCol="0">
            <a:spAutoFit/>
          </a:bodyPr>
          <a:lstStyle/>
          <a:p>
            <a:r>
              <a:rPr lang="en-US" b="1" dirty="0">
                <a:solidFill>
                  <a:srgbClr val="3C5A93"/>
                </a:solidFill>
              </a:rPr>
              <a:t>Involving people to manage risks</a:t>
            </a:r>
          </a:p>
          <a:p>
            <a:r>
              <a:rPr lang="en-US" dirty="0"/>
              <a:t>We work with people to understand and manage risks by thinking holistically so that care meets their needs in a way that is safe and supportive and enables them to do the things that matter to them.</a:t>
            </a:r>
            <a:endParaRPr lang="en-GB" dirty="0"/>
          </a:p>
        </p:txBody>
      </p:sp>
      <p:pic>
        <p:nvPicPr>
          <p:cNvPr id="5" name="Picture 4">
            <a:extLst>
              <a:ext uri="{FF2B5EF4-FFF2-40B4-BE49-F238E27FC236}">
                <a16:creationId xmlns:a16="http://schemas.microsoft.com/office/drawing/2014/main" id="{202B6B28-2160-4AF9-EF88-140E3D8175C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9299" y="172005"/>
            <a:ext cx="1255408" cy="1210109"/>
          </a:xfrm>
          <a:prstGeom prst="rect">
            <a:avLst/>
          </a:prstGeom>
        </p:spPr>
      </p:pic>
    </p:spTree>
    <p:extLst>
      <p:ext uri="{BB962C8B-B14F-4D97-AF65-F5344CB8AC3E}">
        <p14:creationId xmlns:p14="http://schemas.microsoft.com/office/powerpoint/2010/main" val="1341801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CA5F76-FEA8-0250-3BE6-2723D36BAC2E}"/>
              </a:ext>
            </a:extLst>
          </p:cNvPr>
          <p:cNvSpPr txBox="1"/>
          <p:nvPr/>
        </p:nvSpPr>
        <p:spPr>
          <a:xfrm>
            <a:off x="374188" y="1002522"/>
            <a:ext cx="6779647" cy="4708981"/>
          </a:xfrm>
          <a:prstGeom prst="rect">
            <a:avLst/>
          </a:prstGeom>
          <a:noFill/>
        </p:spPr>
        <p:txBody>
          <a:bodyPr wrap="square">
            <a:spAutoFit/>
          </a:bodyPr>
          <a:lstStyle/>
          <a:p>
            <a:r>
              <a:rPr lang="en-US" sz="2000" dirty="0"/>
              <a:t>They are six categories that we have grouped into different types of evidence that we will look at. </a:t>
            </a:r>
          </a:p>
          <a:p>
            <a:endParaRPr lang="en-US" sz="2000" dirty="0"/>
          </a:p>
          <a:p>
            <a:r>
              <a:rPr lang="en-US" sz="2000" dirty="0"/>
              <a:t>Each category sets out the types of evidence we use to understand:</a:t>
            </a:r>
          </a:p>
          <a:p>
            <a:endParaRPr lang="en-US" sz="2000" dirty="0"/>
          </a:p>
          <a:p>
            <a:pPr marL="342900" indent="-342900">
              <a:buFont typeface="Arial" panose="020B0604020202020204" pitchFamily="34" charset="0"/>
              <a:buChar char="•"/>
            </a:pPr>
            <a:r>
              <a:rPr lang="en-US" sz="2000" dirty="0"/>
              <a:t>the quality of care being delivered</a:t>
            </a:r>
          </a:p>
          <a:p>
            <a:pPr marL="342900" indent="-342900">
              <a:buFont typeface="Arial" panose="020B0604020202020204" pitchFamily="34" charset="0"/>
              <a:buChar char="•"/>
            </a:pPr>
            <a:r>
              <a:rPr lang="en-US" sz="2000" dirty="0"/>
              <a:t>the performance against each quality statement.</a:t>
            </a:r>
          </a:p>
          <a:p>
            <a:pPr marL="342900" indent="-342900">
              <a:buFont typeface="Arial" panose="020B0604020202020204" pitchFamily="34" charset="0"/>
              <a:buChar char="•"/>
            </a:pPr>
            <a:r>
              <a:rPr lang="en-US" sz="2000" dirty="0"/>
              <a:t>This is to make our judgements more transparent and consistent.</a:t>
            </a:r>
          </a:p>
          <a:p>
            <a:endParaRPr lang="en-US" sz="2000" dirty="0"/>
          </a:p>
          <a:p>
            <a:r>
              <a:rPr lang="en-US" sz="2000" dirty="0"/>
              <a:t>We will make clear what we look at in our assessments by setting out the key evidence categories we’ll focus on for each quality statement. </a:t>
            </a:r>
          </a:p>
          <a:p>
            <a:endParaRPr lang="en-US" sz="2000" dirty="0"/>
          </a:p>
        </p:txBody>
      </p:sp>
      <p:sp>
        <p:nvSpPr>
          <p:cNvPr id="8" name="Title 1">
            <a:extLst>
              <a:ext uri="{FF2B5EF4-FFF2-40B4-BE49-F238E27FC236}">
                <a16:creationId xmlns:a16="http://schemas.microsoft.com/office/drawing/2014/main" id="{926A74D1-B17C-CD3A-4BA6-973869CCE9B9}"/>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What are evidence categories? 1/2</a:t>
            </a:r>
          </a:p>
        </p:txBody>
      </p:sp>
      <p:sp>
        <p:nvSpPr>
          <p:cNvPr id="10" name="TextBox 9">
            <a:extLst>
              <a:ext uri="{FF2B5EF4-FFF2-40B4-BE49-F238E27FC236}">
                <a16:creationId xmlns:a16="http://schemas.microsoft.com/office/drawing/2014/main" id="{4991C584-3209-C482-FFE4-00BCA3167D4C}"/>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2" name="Picture Placeholder 6">
            <a:extLst>
              <a:ext uri="{FF2B5EF4-FFF2-40B4-BE49-F238E27FC236}">
                <a16:creationId xmlns:a16="http://schemas.microsoft.com/office/drawing/2014/main" id="{241260DC-A99E-54F6-EEDB-FA2A05D4EEC9}"/>
              </a:ext>
            </a:extLst>
          </p:cNvPr>
          <p:cNvPicPr>
            <a:picLocks noChangeAspect="1"/>
          </p:cNvPicPr>
          <p:nvPr/>
        </p:nvPicPr>
        <p:blipFill>
          <a:blip r:embed="rId2"/>
          <a:srcRect l="8374" r="8374"/>
          <a:stretch>
            <a:fillRect/>
          </a:stretch>
        </p:blipFill>
        <p:spPr>
          <a:xfrm>
            <a:off x="7551058" y="2517058"/>
            <a:ext cx="4640942" cy="3809999"/>
          </a:xfrm>
          <a:prstGeom prst="rect">
            <a:avLst/>
          </a:prstGeom>
        </p:spPr>
      </p:pic>
      <p:pic>
        <p:nvPicPr>
          <p:cNvPr id="5" name="Picture 4">
            <a:extLst>
              <a:ext uri="{FF2B5EF4-FFF2-40B4-BE49-F238E27FC236}">
                <a16:creationId xmlns:a16="http://schemas.microsoft.com/office/drawing/2014/main" id="{05336512-FC0E-E8A6-B0F4-A2BAC9592E0D}"/>
              </a:ext>
            </a:extLst>
          </p:cNvPr>
          <p:cNvPicPr>
            <a:picLocks noChangeAspect="1"/>
          </p:cNvPicPr>
          <p:nvPr/>
        </p:nvPicPr>
        <p:blipFill rotWithShape="1">
          <a:blip r:embed="rId3"/>
          <a:srcRect r="2166" b="3051"/>
          <a:stretch/>
        </p:blipFill>
        <p:spPr>
          <a:xfrm>
            <a:off x="9871529" y="197753"/>
            <a:ext cx="2223653" cy="2020029"/>
          </a:xfrm>
          <a:prstGeom prst="rect">
            <a:avLst/>
          </a:prstGeom>
        </p:spPr>
      </p:pic>
    </p:spTree>
    <p:extLst>
      <p:ext uri="{BB962C8B-B14F-4D97-AF65-F5344CB8AC3E}">
        <p14:creationId xmlns:p14="http://schemas.microsoft.com/office/powerpoint/2010/main" val="1625278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AC9788ED-5B43-EB13-1D43-355BF19C421D}"/>
              </a:ext>
            </a:extLst>
          </p:cNvPr>
          <p:cNvSpPr/>
          <p:nvPr/>
        </p:nvSpPr>
        <p:spPr>
          <a:xfrm>
            <a:off x="11381591" y="227013"/>
            <a:ext cx="613185" cy="601326"/>
          </a:xfrm>
          <a:prstGeom prst="flowChartConnector">
            <a:avLst/>
          </a:prstGeom>
          <a:solidFill>
            <a:srgbClr val="C93BBF"/>
          </a:solidFill>
          <a:ln>
            <a:solidFill>
              <a:srgbClr val="C93BBF"/>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9B78758-5A84-824B-D74E-0DC6AA557312}"/>
              </a:ext>
            </a:extLst>
          </p:cNvPr>
          <p:cNvSpPr txBox="1"/>
          <p:nvPr/>
        </p:nvSpPr>
        <p:spPr>
          <a:xfrm>
            <a:off x="374188" y="1380613"/>
            <a:ext cx="6094206" cy="4493538"/>
          </a:xfrm>
          <a:prstGeom prst="rect">
            <a:avLst/>
          </a:prstGeom>
          <a:noFill/>
        </p:spPr>
        <p:txBody>
          <a:bodyPr wrap="square">
            <a:spAutoFit/>
          </a:bodyPr>
          <a:lstStyle/>
          <a:p>
            <a:r>
              <a:rPr lang="en-US" sz="2200" dirty="0"/>
              <a:t>We will provide some examples of types of evidence to make it easier to understand what we’ll look at.</a:t>
            </a:r>
            <a:endParaRPr lang="en-GB" sz="2200" dirty="0"/>
          </a:p>
          <a:p>
            <a:endParaRPr lang="en-US" sz="2200" dirty="0"/>
          </a:p>
          <a:p>
            <a:r>
              <a:rPr lang="en-US" sz="2200" dirty="0"/>
              <a:t>The number of evidence categories that we need to consider and the sources of evidence we’ll collect varies according to:</a:t>
            </a:r>
          </a:p>
          <a:p>
            <a:endParaRPr lang="en-US" sz="2200" dirty="0"/>
          </a:p>
          <a:p>
            <a:pPr marL="285750" indent="-285750">
              <a:buFont typeface="Arial" panose="020B0604020202020204" pitchFamily="34" charset="0"/>
              <a:buChar char="•"/>
            </a:pPr>
            <a:r>
              <a:rPr lang="en-US" sz="2200" dirty="0"/>
              <a:t>the type or model of service</a:t>
            </a:r>
          </a:p>
          <a:p>
            <a:pPr marL="285750" indent="-285750">
              <a:buFont typeface="Arial" panose="020B0604020202020204" pitchFamily="34" charset="0"/>
              <a:buChar char="•"/>
            </a:pPr>
            <a:r>
              <a:rPr lang="en-US" sz="2200" dirty="0"/>
              <a:t>the level of assessment (service, provider, local authority or integrated care system)</a:t>
            </a:r>
          </a:p>
          <a:p>
            <a:pPr marL="285750" indent="-285750">
              <a:buFont typeface="Arial" panose="020B0604020202020204" pitchFamily="34" charset="0"/>
              <a:buChar char="•"/>
            </a:pPr>
            <a:r>
              <a:rPr lang="en-US" sz="2200" dirty="0"/>
              <a:t>whether the assessment is for an existing service or at registration.</a:t>
            </a:r>
            <a:endParaRPr lang="en-GB" sz="2200" dirty="0"/>
          </a:p>
        </p:txBody>
      </p:sp>
      <p:sp>
        <p:nvSpPr>
          <p:cNvPr id="9" name="Title 1">
            <a:extLst>
              <a:ext uri="{FF2B5EF4-FFF2-40B4-BE49-F238E27FC236}">
                <a16:creationId xmlns:a16="http://schemas.microsoft.com/office/drawing/2014/main" id="{66AE67A5-83A9-79DD-CB89-C2C4FDF8846A}"/>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What are evidence categories? 2/2</a:t>
            </a:r>
          </a:p>
        </p:txBody>
      </p:sp>
      <p:pic>
        <p:nvPicPr>
          <p:cNvPr id="10" name="Picture Placeholder 6">
            <a:extLst>
              <a:ext uri="{FF2B5EF4-FFF2-40B4-BE49-F238E27FC236}">
                <a16:creationId xmlns:a16="http://schemas.microsoft.com/office/drawing/2014/main" id="{C65B570B-282C-1936-7AF4-5A824AC531DD}"/>
              </a:ext>
            </a:extLst>
          </p:cNvPr>
          <p:cNvPicPr>
            <a:picLocks noChangeAspect="1"/>
          </p:cNvPicPr>
          <p:nvPr/>
        </p:nvPicPr>
        <p:blipFill>
          <a:blip r:embed="rId2"/>
          <a:srcRect l="8374" r="8374"/>
          <a:stretch>
            <a:fillRect/>
          </a:stretch>
        </p:blipFill>
        <p:spPr>
          <a:xfrm>
            <a:off x="7551058" y="2517058"/>
            <a:ext cx="4640942" cy="3809999"/>
          </a:xfrm>
          <a:prstGeom prst="rect">
            <a:avLst/>
          </a:prstGeom>
        </p:spPr>
      </p:pic>
      <p:pic>
        <p:nvPicPr>
          <p:cNvPr id="11" name="Picture 10">
            <a:extLst>
              <a:ext uri="{FF2B5EF4-FFF2-40B4-BE49-F238E27FC236}">
                <a16:creationId xmlns:a16="http://schemas.microsoft.com/office/drawing/2014/main" id="{B26BED0D-E0E9-C817-B4EC-EA3C83F6EA5A}"/>
              </a:ext>
            </a:extLst>
          </p:cNvPr>
          <p:cNvPicPr>
            <a:picLocks noChangeAspect="1"/>
          </p:cNvPicPr>
          <p:nvPr/>
        </p:nvPicPr>
        <p:blipFill rotWithShape="1">
          <a:blip r:embed="rId3"/>
          <a:srcRect r="2166" b="3051"/>
          <a:stretch/>
        </p:blipFill>
        <p:spPr>
          <a:xfrm>
            <a:off x="9871529" y="197753"/>
            <a:ext cx="2223653" cy="2020029"/>
          </a:xfrm>
          <a:prstGeom prst="rect">
            <a:avLst/>
          </a:prstGeom>
        </p:spPr>
      </p:pic>
      <p:sp>
        <p:nvSpPr>
          <p:cNvPr id="14" name="TextBox 13">
            <a:extLst>
              <a:ext uri="{FF2B5EF4-FFF2-40B4-BE49-F238E27FC236}">
                <a16:creationId xmlns:a16="http://schemas.microsoft.com/office/drawing/2014/main" id="{B0702EB6-27E1-765B-1570-F0DA91476962}"/>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spTree>
    <p:extLst>
      <p:ext uri="{BB962C8B-B14F-4D97-AF65-F5344CB8AC3E}">
        <p14:creationId xmlns:p14="http://schemas.microsoft.com/office/powerpoint/2010/main" val="2118185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282388" y="1882204"/>
            <a:ext cx="8119334" cy="4154984"/>
          </a:xfrm>
          <a:prstGeom prst="rect">
            <a:avLst/>
          </a:prstGeom>
          <a:noFill/>
        </p:spPr>
        <p:txBody>
          <a:bodyPr wrap="square">
            <a:spAutoFit/>
          </a:bodyPr>
          <a:lstStyle/>
          <a:p>
            <a:pPr algn="l"/>
            <a:r>
              <a:rPr lang="en-US" sz="2200" b="0" i="0" dirty="0">
                <a:solidFill>
                  <a:srgbClr val="212121"/>
                </a:solidFill>
                <a:effectLst/>
                <a:latin typeface="+mj-lt"/>
              </a:rPr>
              <a:t>This is all types of evidence from people who have experience relating to a specific health or care service, or a pathway across services. It also includes evidence from families, carers and advocates for people who use services.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We define people’s experiences as:</a:t>
            </a:r>
          </a:p>
          <a:p>
            <a:pPr algn="l"/>
            <a:r>
              <a:rPr lang="en-US" sz="2200" b="0" i="0" dirty="0">
                <a:solidFill>
                  <a:srgbClr val="212121"/>
                </a:solidFill>
                <a:effectLst/>
                <a:latin typeface="+mj-lt"/>
              </a:rPr>
              <a:t>“a person’s needs, expectations, lived experience and satisfaction with their care, support and treatment. This includes access to and transfers between services”.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Find out about </a:t>
            </a:r>
            <a:r>
              <a:rPr lang="en-US" sz="2200" b="0" i="0" u="sng" dirty="0">
                <a:solidFill>
                  <a:srgbClr val="004D90"/>
                </a:solidFill>
                <a:effectLst/>
                <a:latin typeface="+mj-lt"/>
                <a:hlinkClick r:id="rId3"/>
              </a:rPr>
              <a:t>the importance of people’s experience</a:t>
            </a:r>
            <a:r>
              <a:rPr lang="en-US" sz="2200" b="0" i="0" u="sng" dirty="0">
                <a:solidFill>
                  <a:srgbClr val="004D90"/>
                </a:solidFill>
                <a:effectLst/>
                <a:latin typeface="+mj-lt"/>
              </a:rPr>
              <a:t> </a:t>
            </a:r>
            <a:r>
              <a:rPr lang="en-US" sz="2200" b="0" i="0" dirty="0">
                <a:solidFill>
                  <a:srgbClr val="212121"/>
                </a:solidFill>
                <a:effectLst/>
                <a:latin typeface="+mj-lt"/>
              </a:rPr>
              <a:t>in our assessments</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GB" sz="4000" kern="0" dirty="0">
                <a:solidFill>
                  <a:srgbClr val="5F2861"/>
                </a:solidFill>
                <a:latin typeface="Arial"/>
              </a:rPr>
              <a:t>People’s experience of health and care services</a:t>
            </a:r>
          </a:p>
        </p:txBody>
      </p:sp>
      <p:sp>
        <p:nvSpPr>
          <p:cNvPr id="7" name="TextBox 6">
            <a:extLst>
              <a:ext uri="{FF2B5EF4-FFF2-40B4-BE49-F238E27FC236}">
                <a16:creationId xmlns:a16="http://schemas.microsoft.com/office/drawing/2014/main" id="{DAEDBCE4-9CC8-9A94-F0D3-7840C60525F6}"/>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8" name="Picture 7">
            <a:extLst>
              <a:ext uri="{FF2B5EF4-FFF2-40B4-BE49-F238E27FC236}">
                <a16:creationId xmlns:a16="http://schemas.microsoft.com/office/drawing/2014/main" id="{115E532C-9FB8-50BC-E72D-83746AD1DE0A}"/>
              </a:ext>
            </a:extLst>
          </p:cNvPr>
          <p:cNvPicPr>
            <a:picLocks noChangeAspect="1"/>
          </p:cNvPicPr>
          <p:nvPr/>
        </p:nvPicPr>
        <p:blipFill rotWithShape="1">
          <a:blip r:embed="rId4"/>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1960422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351508"/>
            <a:ext cx="10114518" cy="4493538"/>
          </a:xfrm>
          <a:prstGeom prst="rect">
            <a:avLst/>
          </a:prstGeom>
          <a:noFill/>
        </p:spPr>
        <p:txBody>
          <a:bodyPr wrap="square">
            <a:spAutoFit/>
          </a:bodyPr>
          <a:lstStyle/>
          <a:p>
            <a:pPr algn="l"/>
            <a:r>
              <a:rPr lang="en-US" sz="2200" b="0" i="0" dirty="0">
                <a:solidFill>
                  <a:srgbClr val="212121"/>
                </a:solidFill>
                <a:effectLst/>
                <a:latin typeface="+mj-lt"/>
              </a:rPr>
              <a:t>This is evidence from people who work in a service, local authority or integrated care system, and groups of staff involved in providing care to people.</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It also includes evidence from those in leadership positions.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This includes, for example:</a:t>
            </a:r>
          </a:p>
          <a:p>
            <a:pPr algn="l"/>
            <a:endParaRPr lang="en-US" sz="2200" b="0" i="0" dirty="0">
              <a:solidFill>
                <a:srgbClr val="212121"/>
              </a:solidFill>
              <a:effectLst/>
              <a:latin typeface="+mj-lt"/>
            </a:endParaRPr>
          </a:p>
          <a:p>
            <a:pPr marL="342900" indent="-342900" algn="l">
              <a:buFont typeface="Arial" panose="020B0604020202020204" pitchFamily="34" charset="0"/>
              <a:buChar char="•"/>
            </a:pPr>
            <a:r>
              <a:rPr lang="en-US" sz="2200" b="0" i="0" dirty="0">
                <a:solidFill>
                  <a:srgbClr val="212121"/>
                </a:solidFill>
                <a:effectLst/>
                <a:latin typeface="+mj-lt"/>
              </a:rPr>
              <a:t>results from staff surveys and feedback from staff to their employer</a:t>
            </a:r>
          </a:p>
          <a:p>
            <a:pPr marL="342900" indent="-342900" algn="l">
              <a:buFont typeface="Arial" panose="020B0604020202020204" pitchFamily="34" charset="0"/>
              <a:buChar char="•"/>
            </a:pPr>
            <a:r>
              <a:rPr lang="en-US" sz="2200" b="0" i="0" dirty="0">
                <a:solidFill>
                  <a:srgbClr val="212121"/>
                </a:solidFill>
                <a:effectLst/>
                <a:latin typeface="+mj-lt"/>
              </a:rPr>
              <a:t>individual interviews or focus groups with staff</a:t>
            </a:r>
          </a:p>
          <a:p>
            <a:pPr marL="342900" indent="-342900" algn="l">
              <a:buFont typeface="Arial" panose="020B0604020202020204" pitchFamily="34" charset="0"/>
              <a:buChar char="•"/>
            </a:pPr>
            <a:r>
              <a:rPr lang="en-US" sz="2200" b="0" i="0" dirty="0">
                <a:solidFill>
                  <a:srgbClr val="212121"/>
                </a:solidFill>
                <a:effectLst/>
                <a:latin typeface="+mj-lt"/>
              </a:rPr>
              <a:t>interviews with leaders</a:t>
            </a:r>
          </a:p>
          <a:p>
            <a:pPr marL="342900" indent="-342900" algn="l">
              <a:buFont typeface="Arial" panose="020B0604020202020204" pitchFamily="34" charset="0"/>
              <a:buChar char="•"/>
            </a:pPr>
            <a:r>
              <a:rPr lang="en-US" sz="2200" b="0" i="0" dirty="0">
                <a:solidFill>
                  <a:srgbClr val="212121"/>
                </a:solidFill>
                <a:effectLst/>
                <a:latin typeface="+mj-lt"/>
              </a:rPr>
              <a:t>feedback from people working in a service sent through our Give </a:t>
            </a:r>
            <a:br>
              <a:rPr lang="en-US" sz="2200" b="0" i="0" dirty="0">
                <a:solidFill>
                  <a:srgbClr val="212121"/>
                </a:solidFill>
                <a:effectLst/>
                <a:latin typeface="+mj-lt"/>
              </a:rPr>
            </a:br>
            <a:r>
              <a:rPr lang="en-US" sz="2200" b="0" i="0" dirty="0">
                <a:solidFill>
                  <a:srgbClr val="212121"/>
                </a:solidFill>
                <a:effectLst/>
                <a:latin typeface="+mj-lt"/>
              </a:rPr>
              <a:t>feedback on care service</a:t>
            </a:r>
          </a:p>
          <a:p>
            <a:pPr marL="342900" indent="-342900" algn="l">
              <a:buFont typeface="Arial" panose="020B0604020202020204" pitchFamily="34" charset="0"/>
              <a:buChar char="•"/>
            </a:pPr>
            <a:r>
              <a:rPr lang="en-US" sz="2200" b="0" i="0" dirty="0">
                <a:solidFill>
                  <a:srgbClr val="212121"/>
                </a:solidFill>
                <a:effectLst/>
                <a:latin typeface="+mj-lt"/>
              </a:rPr>
              <a:t>whistleblowing</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Feedback from staff and leaders</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8A683101-319E-6242-9528-37BAC70CC536}"/>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1649241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351508"/>
            <a:ext cx="10114518" cy="4493538"/>
          </a:xfrm>
          <a:prstGeom prst="rect">
            <a:avLst/>
          </a:prstGeom>
          <a:noFill/>
        </p:spPr>
        <p:txBody>
          <a:bodyPr wrap="square">
            <a:spAutoFit/>
          </a:bodyPr>
          <a:lstStyle/>
          <a:p>
            <a:pPr algn="l"/>
            <a:r>
              <a:rPr lang="en-US" sz="2200" b="0" i="0" dirty="0">
                <a:solidFill>
                  <a:srgbClr val="212121"/>
                </a:solidFill>
                <a:effectLst/>
                <a:latin typeface="+mj-lt"/>
              </a:rPr>
              <a:t>This is evidence from people representing </a:t>
            </a:r>
            <a:r>
              <a:rPr lang="en-US" sz="2200" b="0" i="0" dirty="0" err="1">
                <a:solidFill>
                  <a:srgbClr val="212121"/>
                </a:solidFill>
                <a:effectLst/>
                <a:latin typeface="+mj-lt"/>
              </a:rPr>
              <a:t>organisations</a:t>
            </a:r>
            <a:r>
              <a:rPr lang="en-US" sz="2200" b="0" i="0" dirty="0">
                <a:solidFill>
                  <a:srgbClr val="212121"/>
                </a:solidFill>
                <a:effectLst/>
                <a:latin typeface="+mj-lt"/>
              </a:rPr>
              <a:t> that interact with the service or </a:t>
            </a:r>
            <a:r>
              <a:rPr lang="en-US" sz="2200" b="0" i="0" dirty="0" err="1">
                <a:solidFill>
                  <a:srgbClr val="212121"/>
                </a:solidFill>
                <a:effectLst/>
                <a:latin typeface="+mj-lt"/>
              </a:rPr>
              <a:t>organisation</a:t>
            </a:r>
            <a:r>
              <a:rPr lang="en-US" sz="2200" b="0" i="0" dirty="0">
                <a:solidFill>
                  <a:srgbClr val="212121"/>
                </a:solidFill>
                <a:effectLst/>
                <a:latin typeface="+mj-lt"/>
              </a:rPr>
              <a:t> that is being assessed.</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We may gather evidence through interviews and engagement events.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The </a:t>
            </a:r>
            <a:r>
              <a:rPr lang="en-US" sz="2200" b="0" i="0" dirty="0" err="1">
                <a:solidFill>
                  <a:srgbClr val="212121"/>
                </a:solidFill>
                <a:effectLst/>
                <a:latin typeface="+mj-lt"/>
              </a:rPr>
              <a:t>organisations</a:t>
            </a:r>
            <a:r>
              <a:rPr lang="en-US" sz="2200" b="0" i="0" dirty="0">
                <a:solidFill>
                  <a:srgbClr val="212121"/>
                </a:solidFill>
                <a:effectLst/>
                <a:latin typeface="+mj-lt"/>
              </a:rPr>
              <a:t> include, for example:</a:t>
            </a:r>
          </a:p>
          <a:p>
            <a:pPr algn="l"/>
            <a:endParaRPr lang="en-US" sz="2200" b="0" i="0" dirty="0">
              <a:solidFill>
                <a:srgbClr val="212121"/>
              </a:solidFill>
              <a:effectLst/>
              <a:latin typeface="+mj-lt"/>
            </a:endParaRPr>
          </a:p>
          <a:p>
            <a:pPr marL="342900" indent="-342900" algn="l">
              <a:buFont typeface="Arial" panose="020B0604020202020204" pitchFamily="34" charset="0"/>
              <a:buChar char="•"/>
            </a:pPr>
            <a:r>
              <a:rPr lang="en-US" sz="2200" b="0" i="0" dirty="0">
                <a:solidFill>
                  <a:srgbClr val="212121"/>
                </a:solidFill>
                <a:effectLst/>
                <a:latin typeface="+mj-lt"/>
              </a:rPr>
              <a:t>commissioners</a:t>
            </a:r>
          </a:p>
          <a:p>
            <a:pPr marL="342900" indent="-342900" algn="l">
              <a:buFont typeface="Arial" panose="020B0604020202020204" pitchFamily="34" charset="0"/>
              <a:buChar char="•"/>
            </a:pPr>
            <a:r>
              <a:rPr lang="en-US" sz="2200" b="0" i="0" dirty="0">
                <a:solidFill>
                  <a:srgbClr val="212121"/>
                </a:solidFill>
                <a:effectLst/>
                <a:latin typeface="+mj-lt"/>
              </a:rPr>
              <a:t>other local providers</a:t>
            </a:r>
          </a:p>
          <a:p>
            <a:pPr marL="342900" indent="-342900" algn="l">
              <a:buFont typeface="Arial" panose="020B0604020202020204" pitchFamily="34" charset="0"/>
              <a:buChar char="•"/>
            </a:pPr>
            <a:r>
              <a:rPr lang="en-US" sz="2200" b="0" i="0" dirty="0">
                <a:solidFill>
                  <a:srgbClr val="212121"/>
                </a:solidFill>
                <a:effectLst/>
                <a:latin typeface="+mj-lt"/>
              </a:rPr>
              <a:t>professional regulators</a:t>
            </a:r>
          </a:p>
          <a:p>
            <a:pPr marL="342900" indent="-342900" algn="l">
              <a:buFont typeface="Arial" panose="020B0604020202020204" pitchFamily="34" charset="0"/>
              <a:buChar char="•"/>
            </a:pPr>
            <a:r>
              <a:rPr lang="en-US" sz="2200" b="0" i="0" dirty="0">
                <a:solidFill>
                  <a:srgbClr val="212121"/>
                </a:solidFill>
                <a:effectLst/>
                <a:latin typeface="+mj-lt"/>
              </a:rPr>
              <a:t>accreditation bodies</a:t>
            </a:r>
          </a:p>
          <a:p>
            <a:pPr marL="342900" indent="-342900" algn="l">
              <a:buFont typeface="Arial" panose="020B0604020202020204" pitchFamily="34" charset="0"/>
              <a:buChar char="•"/>
            </a:pPr>
            <a:r>
              <a:rPr lang="en-US" sz="2200" b="0" i="0" dirty="0">
                <a:solidFill>
                  <a:srgbClr val="212121"/>
                </a:solidFill>
                <a:effectLst/>
                <a:latin typeface="+mj-lt"/>
              </a:rPr>
              <a:t>royal colleges</a:t>
            </a:r>
          </a:p>
          <a:p>
            <a:pPr marL="342900" indent="-342900" algn="l">
              <a:buFont typeface="Arial" panose="020B0604020202020204" pitchFamily="34" charset="0"/>
              <a:buChar char="•"/>
            </a:pPr>
            <a:r>
              <a:rPr lang="en-US" sz="2200" b="0" i="0" dirty="0">
                <a:solidFill>
                  <a:srgbClr val="212121"/>
                </a:solidFill>
                <a:effectLst/>
                <a:latin typeface="+mj-lt"/>
              </a:rPr>
              <a:t>multi-agency bodies.</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Feedback from partners</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12689E8A-CC73-A453-3E70-3912111CA15E}"/>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2704712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050294"/>
            <a:ext cx="10114518" cy="5170646"/>
          </a:xfrm>
          <a:prstGeom prst="rect">
            <a:avLst/>
          </a:prstGeom>
          <a:noFill/>
        </p:spPr>
        <p:txBody>
          <a:bodyPr wrap="square">
            <a:spAutoFit/>
          </a:bodyPr>
          <a:lstStyle/>
          <a:p>
            <a:pPr algn="l"/>
            <a:r>
              <a:rPr lang="en-US" sz="2200" b="0" i="0" dirty="0">
                <a:solidFill>
                  <a:srgbClr val="212121"/>
                </a:solidFill>
                <a:effectLst/>
                <a:latin typeface="+mj-lt"/>
              </a:rPr>
              <a:t>Observing care and the care environment will remain an important way to assess quality.</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Most observation will be carried out on the premises by CQC inspectors and Specialist Professional Advisors (</a:t>
            </a:r>
            <a:r>
              <a:rPr lang="en-US" sz="2200" b="0" i="0" dirty="0" err="1">
                <a:solidFill>
                  <a:srgbClr val="212121"/>
                </a:solidFill>
                <a:effectLst/>
                <a:latin typeface="+mj-lt"/>
              </a:rPr>
              <a:t>SpAs</a:t>
            </a:r>
            <a:r>
              <a:rPr lang="en-US" sz="2200" b="0" i="0" dirty="0">
                <a:solidFill>
                  <a:srgbClr val="212121"/>
                </a:solidFill>
                <a:effectLst/>
                <a:latin typeface="+mj-lt"/>
              </a:rPr>
              <a:t>).</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External bodies may also carry out observations of care and provide evidence, for example, Local Healthwatch. Where the evidence from </a:t>
            </a:r>
            <a:r>
              <a:rPr lang="en-US" sz="2200" b="0" i="0" dirty="0" err="1">
                <a:solidFill>
                  <a:srgbClr val="212121"/>
                </a:solidFill>
                <a:effectLst/>
                <a:latin typeface="+mj-lt"/>
              </a:rPr>
              <a:t>organisations</a:t>
            </a:r>
            <a:r>
              <a:rPr lang="en-US" sz="2200" b="0" i="0" dirty="0">
                <a:solidFill>
                  <a:srgbClr val="212121"/>
                </a:solidFill>
                <a:effectLst/>
                <a:latin typeface="+mj-lt"/>
              </a:rPr>
              <a:t> such as Healthwatch is specifically about observation of the care environment, we will include it in this category, and not in the people’s experiences category.</a:t>
            </a:r>
          </a:p>
          <a:p>
            <a:pPr algn="l"/>
            <a:endParaRPr lang="en-US" sz="2200" dirty="0">
              <a:solidFill>
                <a:srgbClr val="212121"/>
              </a:solidFill>
              <a:latin typeface="+mj-lt"/>
            </a:endParaRPr>
          </a:p>
          <a:p>
            <a:pPr algn="l"/>
            <a:r>
              <a:rPr lang="en-US" sz="2200" b="0" i="0" dirty="0">
                <a:solidFill>
                  <a:srgbClr val="212121"/>
                </a:solidFill>
                <a:effectLst/>
                <a:latin typeface="+mj-lt"/>
              </a:rPr>
              <a:t>We will not use the observation category for local authority assessments. It </a:t>
            </a:r>
            <a:br>
              <a:rPr lang="en-US" sz="2200" b="0" i="0" dirty="0">
                <a:solidFill>
                  <a:srgbClr val="212121"/>
                </a:solidFill>
                <a:effectLst/>
                <a:latin typeface="+mj-lt"/>
              </a:rPr>
            </a:br>
            <a:r>
              <a:rPr lang="en-US" sz="2200" b="0" i="0" dirty="0">
                <a:solidFill>
                  <a:srgbClr val="212121"/>
                </a:solidFill>
                <a:effectLst/>
                <a:latin typeface="+mj-lt"/>
              </a:rPr>
              <a:t>does not apply to a local authority context.</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All observation is carried out on site.</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Observation</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96E6CE13-8218-DBE8-D09D-545CB2DDD26F}"/>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2165056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Use the accesibility checker">
            <a:extLst>
              <a:ext uri="{FF2B5EF4-FFF2-40B4-BE49-F238E27FC236}">
                <a16:creationId xmlns:a16="http://schemas.microsoft.com/office/drawing/2014/main" id="{CFA1569F-194A-4D9F-B40A-BEA66F79706C}"/>
              </a:ext>
            </a:extLst>
          </p:cNvPr>
          <p:cNvSpPr>
            <a:spLocks noGrp="1"/>
          </p:cNvSpPr>
          <p:nvPr>
            <p:ph type="title"/>
          </p:nvPr>
        </p:nvSpPr>
        <p:spPr>
          <a:xfrm>
            <a:off x="352579" y="117740"/>
            <a:ext cx="10972319" cy="838605"/>
          </a:xfrm>
        </p:spPr>
        <p:txBody>
          <a:bodyPr/>
          <a:lstStyle/>
          <a:p>
            <a:r>
              <a:rPr lang="en-GB" sz="4267" cap="none" dirty="0">
                <a:solidFill>
                  <a:srgbClr val="5F2861"/>
                </a:solidFill>
              </a:rPr>
              <a:t>Our role and purpose</a:t>
            </a:r>
          </a:p>
        </p:txBody>
      </p:sp>
      <p:sp>
        <p:nvSpPr>
          <p:cNvPr id="8" name="Shape 23">
            <a:extLst>
              <a:ext uri="{FF2B5EF4-FFF2-40B4-BE49-F238E27FC236}">
                <a16:creationId xmlns:a16="http://schemas.microsoft.com/office/drawing/2014/main" id="{C7B347BB-8E6C-4A16-8C7C-F93A585E3641}"/>
              </a:ext>
            </a:extLst>
          </p:cNvPr>
          <p:cNvSpPr>
            <a:spLocks noChangeArrowheads="1"/>
          </p:cNvSpPr>
          <p:nvPr/>
        </p:nvSpPr>
        <p:spPr bwMode="auto">
          <a:xfrm>
            <a:off x="596189" y="1059121"/>
            <a:ext cx="6855217"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nchor="t">
            <a:spAutoFit/>
          </a:bodyPr>
          <a:lstStyle>
            <a:lvl1pPr defTabSz="457200" eaLnBrk="0" hangingPunct="0">
              <a:lnSpc>
                <a:spcPct val="90000"/>
              </a:lnSpc>
              <a:spcBef>
                <a:spcPct val="60000"/>
              </a:spcBef>
              <a:buClr>
                <a:srgbClr val="5F2861"/>
              </a:buClr>
              <a:buSzPct val="120000"/>
              <a:defRPr sz="2000">
                <a:solidFill>
                  <a:schemeClr val="tx1"/>
                </a:solidFill>
                <a:latin typeface="Arial" pitchFamily="34" charset="0"/>
                <a:ea typeface="MS PGothic" pitchFamily="34" charset="-128"/>
              </a:defRPr>
            </a:lvl1pPr>
            <a:lvl2pPr marL="742950" indent="-285750" defTabSz="457200" eaLnBrk="0" hangingPunct="0">
              <a:lnSpc>
                <a:spcPct val="90000"/>
              </a:lnSpc>
              <a:spcBef>
                <a:spcPct val="50000"/>
              </a:spcBef>
              <a:buClr>
                <a:srgbClr val="5F2861"/>
              </a:buClr>
              <a:buSzPct val="120000"/>
              <a:buChar char="•"/>
              <a:defRPr sz="2000">
                <a:solidFill>
                  <a:schemeClr val="tx1"/>
                </a:solidFill>
                <a:latin typeface="Arial" pitchFamily="34" charset="0"/>
                <a:ea typeface="MS PGothic" pitchFamily="34" charset="-128"/>
              </a:defRPr>
            </a:lvl2pPr>
            <a:lvl3pPr marL="1143000" indent="-228600" defTabSz="457200" eaLnBrk="0" hangingPunct="0">
              <a:lnSpc>
                <a:spcPct val="90000"/>
              </a:lnSpc>
              <a:spcBef>
                <a:spcPct val="50000"/>
              </a:spcBef>
              <a:buFont typeface="Arial" pitchFamily="34" charset="0"/>
              <a:buChar char="-"/>
              <a:defRPr sz="2000">
                <a:solidFill>
                  <a:schemeClr val="tx1"/>
                </a:solidFill>
                <a:latin typeface="Arial" pitchFamily="34" charset="0"/>
                <a:ea typeface="MS PGothic" pitchFamily="34" charset="-128"/>
              </a:defRPr>
            </a:lvl3pPr>
            <a:lvl4pPr marL="16002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4pPr>
            <a:lvl5pPr marL="2057400" indent="-228600" defTabSz="457200" eaLnBrk="0" hangingPunct="0">
              <a:lnSpc>
                <a:spcPct val="90000"/>
              </a:lnSpc>
              <a:spcBef>
                <a:spcPct val="50000"/>
              </a:spcBef>
              <a:buFont typeface="Wingdings 2" pitchFamily="18" charset="2"/>
              <a:buChar char=""/>
              <a:defRPr sz="2000">
                <a:solidFill>
                  <a:schemeClr val="tx1"/>
                </a:solidFill>
                <a:latin typeface="Arial" pitchFamily="34" charset="0"/>
                <a:ea typeface="MS PGothic" pitchFamily="34" charset="-128"/>
              </a:defRPr>
            </a:lvl5pPr>
            <a:lvl6pPr marL="25146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6pPr>
            <a:lvl7pPr marL="29718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7pPr>
            <a:lvl8pPr marL="34290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8pPr>
            <a:lvl9pPr marL="3886200" indent="-228600" defTabSz="457200" eaLnBrk="0" fontAlgn="base" hangingPunct="0">
              <a:lnSpc>
                <a:spcPct val="90000"/>
              </a:lnSpc>
              <a:spcBef>
                <a:spcPct val="50000"/>
              </a:spcBef>
              <a:spcAft>
                <a:spcPct val="0"/>
              </a:spcAft>
              <a:buFont typeface="Wingdings 2" pitchFamily="18" charset="2"/>
              <a:buChar char=""/>
              <a:defRPr sz="2000">
                <a:solidFill>
                  <a:schemeClr val="tx1"/>
                </a:solidFill>
                <a:latin typeface="Arial" pitchFamily="34" charset="0"/>
                <a:ea typeface="MS PGothic" pitchFamily="34" charset="-128"/>
              </a:defRPr>
            </a:lvl9pPr>
          </a:lstStyle>
          <a:p>
            <a:pPr defTabSz="457189" eaLnBrk="1" fontAlgn="base" hangingPunct="1">
              <a:lnSpc>
                <a:spcPct val="100000"/>
              </a:lnSpc>
              <a:spcBef>
                <a:spcPts val="1200"/>
              </a:spcBef>
              <a:spcAft>
                <a:spcPct val="0"/>
              </a:spcAft>
              <a:buClrTx/>
              <a:buSzTx/>
              <a:defRPr/>
            </a:pPr>
            <a:r>
              <a:rPr lang="en-US" altLang="en-US" sz="3200" dirty="0">
                <a:solidFill>
                  <a:srgbClr val="743669"/>
                </a:solidFill>
                <a:latin typeface="Arial"/>
                <a:ea typeface="ヒラギノ角ゴ Pro W3"/>
              </a:rPr>
              <a:t>The Care Quality Commission is the independent regulator of health and adult social care in England.</a:t>
            </a:r>
          </a:p>
          <a:p>
            <a:pPr defTabSz="457189" eaLnBrk="1" fontAlgn="base" hangingPunct="1">
              <a:lnSpc>
                <a:spcPct val="100000"/>
              </a:lnSpc>
              <a:spcBef>
                <a:spcPts val="1200"/>
              </a:spcBef>
              <a:spcAft>
                <a:spcPct val="0"/>
              </a:spcAft>
              <a:buClrTx/>
              <a:buSzTx/>
              <a:defRPr/>
            </a:pPr>
            <a:endParaRPr lang="en-US" altLang="en-US" sz="3200" dirty="0">
              <a:solidFill>
                <a:srgbClr val="743669"/>
              </a:solidFill>
              <a:ea typeface="ヒラギノ角ゴ Pro W3"/>
            </a:endParaRPr>
          </a:p>
          <a:p>
            <a:pPr defTabSz="457189" eaLnBrk="1" fontAlgn="base" hangingPunct="1">
              <a:lnSpc>
                <a:spcPct val="100000"/>
              </a:lnSpc>
              <a:spcBef>
                <a:spcPts val="1200"/>
              </a:spcBef>
              <a:spcAft>
                <a:spcPct val="0"/>
              </a:spcAft>
              <a:buClrTx/>
              <a:buSzTx/>
              <a:defRPr/>
            </a:pPr>
            <a:r>
              <a:rPr lang="en-US" altLang="en-US" sz="3200" dirty="0">
                <a:solidFill>
                  <a:srgbClr val="000000"/>
                </a:solidFill>
                <a:latin typeface="Arial"/>
                <a:ea typeface="ヒラギノ角ゴ Pro W3"/>
              </a:rPr>
              <a:t>We make sure health and social care services provide people with safe, effective, compassionate, high-quality care and we encourage care services to improve.</a:t>
            </a:r>
          </a:p>
        </p:txBody>
      </p:sp>
      <p:pic>
        <p:nvPicPr>
          <p:cNvPr id="10" name="Picture 9">
            <a:extLst>
              <a:ext uri="{FF2B5EF4-FFF2-40B4-BE49-F238E27FC236}">
                <a16:creationId xmlns:a16="http://schemas.microsoft.com/office/drawing/2014/main" id="{41C918F1-3891-4955-883F-F31FFDBB4419}"/>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204786">
            <a:off x="7825515" y="2254020"/>
            <a:ext cx="2172323" cy="3072787"/>
          </a:xfrm>
          <a:prstGeom prst="rect">
            <a:avLst/>
          </a:prstGeom>
          <a:ln>
            <a:noFill/>
          </a:ln>
          <a:effectLst>
            <a:outerShdw blurRad="292100" dist="139700" dir="2700000" algn="tl" rotWithShape="0">
              <a:srgbClr val="333333">
                <a:alpha val="65000"/>
              </a:srgbClr>
            </a:outerShdw>
          </a:effectLst>
        </p:spPr>
      </p:pic>
      <p:pic>
        <p:nvPicPr>
          <p:cNvPr id="11" name="Picture 10" descr="The front cover of CQC's strategy">
            <a:extLst>
              <a:ext uri="{FF2B5EF4-FFF2-40B4-BE49-F238E27FC236}">
                <a16:creationId xmlns:a16="http://schemas.microsoft.com/office/drawing/2014/main" id="{611553B5-1289-4887-8E52-87BF4956F4C2}"/>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223129">
            <a:off x="9253955" y="1066044"/>
            <a:ext cx="2174247" cy="3078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2647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394539"/>
            <a:ext cx="10114518" cy="3477875"/>
          </a:xfrm>
          <a:prstGeom prst="rect">
            <a:avLst/>
          </a:prstGeom>
          <a:noFill/>
        </p:spPr>
        <p:txBody>
          <a:bodyPr wrap="square">
            <a:spAutoFit/>
          </a:bodyPr>
          <a:lstStyle/>
          <a:p>
            <a:pPr algn="l"/>
            <a:r>
              <a:rPr lang="en-US" sz="2200" b="0" i="0" dirty="0">
                <a:solidFill>
                  <a:srgbClr val="212121"/>
                </a:solidFill>
                <a:effectLst/>
                <a:latin typeface="+mj-lt"/>
              </a:rPr>
              <a:t>Processes are any series of steps, arrangements or activities that are carried out to enable a provider or </a:t>
            </a:r>
            <a:r>
              <a:rPr lang="en-US" sz="2200" b="0" i="0" dirty="0" err="1">
                <a:solidFill>
                  <a:srgbClr val="212121"/>
                </a:solidFill>
                <a:effectLst/>
                <a:latin typeface="+mj-lt"/>
              </a:rPr>
              <a:t>organisation</a:t>
            </a:r>
            <a:r>
              <a:rPr lang="en-US" sz="2200" b="0" i="0" dirty="0">
                <a:solidFill>
                  <a:srgbClr val="212121"/>
                </a:solidFill>
                <a:effectLst/>
                <a:latin typeface="+mj-lt"/>
              </a:rPr>
              <a:t> to deliver its objectives.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Our assessments focus on how effective policies and procedures are. To do this, we will look at information and data sources that measure the outcomes from processes. For example, we may consider processes to:</a:t>
            </a:r>
          </a:p>
          <a:p>
            <a:pPr algn="l"/>
            <a:endParaRPr lang="en-US" sz="2200" b="0" i="0" dirty="0">
              <a:solidFill>
                <a:srgbClr val="212121"/>
              </a:solidFill>
              <a:effectLst/>
              <a:latin typeface="+mj-lt"/>
            </a:endParaRPr>
          </a:p>
          <a:p>
            <a:pPr marL="342900" indent="-342900" algn="l">
              <a:buFont typeface="Arial" panose="020B0604020202020204" pitchFamily="34" charset="0"/>
              <a:buChar char="•"/>
            </a:pPr>
            <a:r>
              <a:rPr lang="en-US" sz="2200" b="0" i="0" dirty="0">
                <a:solidFill>
                  <a:srgbClr val="212121"/>
                </a:solidFill>
                <a:effectLst/>
                <a:latin typeface="+mj-lt"/>
              </a:rPr>
              <a:t>measure and respond to information from audits</a:t>
            </a:r>
          </a:p>
          <a:p>
            <a:pPr marL="342900" indent="-342900" algn="l">
              <a:buFont typeface="Arial" panose="020B0604020202020204" pitchFamily="34" charset="0"/>
              <a:buChar char="•"/>
            </a:pPr>
            <a:r>
              <a:rPr lang="en-US" sz="2200" b="0" i="0" dirty="0">
                <a:solidFill>
                  <a:srgbClr val="212121"/>
                </a:solidFill>
                <a:effectLst/>
                <a:latin typeface="+mj-lt"/>
              </a:rPr>
              <a:t>look at learning from incidents or notifications</a:t>
            </a:r>
          </a:p>
          <a:p>
            <a:pPr marL="342900" indent="-342900" algn="l">
              <a:buFont typeface="Arial" panose="020B0604020202020204" pitchFamily="34" charset="0"/>
              <a:buChar char="•"/>
            </a:pPr>
            <a:r>
              <a:rPr lang="en-US" sz="2200" b="0" i="0" dirty="0">
                <a:solidFill>
                  <a:srgbClr val="212121"/>
                </a:solidFill>
                <a:effectLst/>
                <a:latin typeface="+mj-lt"/>
              </a:rPr>
              <a:t>review people's care and clinical records.</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Processes</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98E9879A-0462-2A84-0857-3ACB128A6C8E}"/>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2055397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5F8266-C5AB-B83E-CE86-F1C942153E81}"/>
              </a:ext>
            </a:extLst>
          </p:cNvPr>
          <p:cNvSpPr txBox="1"/>
          <p:nvPr/>
        </p:nvSpPr>
        <p:spPr>
          <a:xfrm>
            <a:off x="374188" y="1319236"/>
            <a:ext cx="10114518" cy="4493538"/>
          </a:xfrm>
          <a:prstGeom prst="rect">
            <a:avLst/>
          </a:prstGeom>
          <a:noFill/>
        </p:spPr>
        <p:txBody>
          <a:bodyPr wrap="square">
            <a:spAutoFit/>
          </a:bodyPr>
          <a:lstStyle/>
          <a:p>
            <a:pPr algn="l"/>
            <a:r>
              <a:rPr lang="en-US" sz="2200" b="0" i="0" dirty="0">
                <a:solidFill>
                  <a:srgbClr val="212121"/>
                </a:solidFill>
                <a:effectLst/>
                <a:latin typeface="+mj-lt"/>
              </a:rPr>
              <a:t>Outcomes are focused on the impact of care processes on individuals. They cover how care has affected people’s physical, functional or psychological status.</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We consider outcomes measures in context of the service and the specifics of the measure.</a:t>
            </a:r>
          </a:p>
          <a:p>
            <a:pPr algn="l"/>
            <a:endParaRPr lang="en-US" sz="2200" b="0" i="0" dirty="0">
              <a:solidFill>
                <a:srgbClr val="212121"/>
              </a:solidFill>
              <a:effectLst/>
              <a:latin typeface="+mj-lt"/>
            </a:endParaRPr>
          </a:p>
          <a:p>
            <a:pPr algn="l"/>
            <a:r>
              <a:rPr lang="en-US" sz="2200" b="0" i="0" dirty="0">
                <a:solidFill>
                  <a:srgbClr val="212121"/>
                </a:solidFill>
                <a:effectLst/>
                <a:latin typeface="+mj-lt"/>
              </a:rPr>
              <a:t>Some examples of outcome measures are:</a:t>
            </a:r>
          </a:p>
          <a:p>
            <a:pPr algn="l"/>
            <a:endParaRPr lang="en-US" sz="2200" b="0" i="0" dirty="0">
              <a:solidFill>
                <a:srgbClr val="212121"/>
              </a:solidFill>
              <a:effectLst/>
              <a:latin typeface="+mj-lt"/>
            </a:endParaRPr>
          </a:p>
          <a:p>
            <a:pPr marL="342900" indent="-342900" algn="l">
              <a:buFont typeface="Arial" panose="020B0604020202020204" pitchFamily="34" charset="0"/>
              <a:buChar char="•"/>
            </a:pPr>
            <a:r>
              <a:rPr lang="en-US" sz="2200" b="0" i="0" dirty="0">
                <a:solidFill>
                  <a:srgbClr val="212121"/>
                </a:solidFill>
                <a:effectLst/>
                <a:latin typeface="+mj-lt"/>
              </a:rPr>
              <a:t>mortality rates</a:t>
            </a:r>
          </a:p>
          <a:p>
            <a:pPr marL="342900" indent="-342900" algn="l">
              <a:buFont typeface="Arial" panose="020B0604020202020204" pitchFamily="34" charset="0"/>
              <a:buChar char="•"/>
            </a:pPr>
            <a:r>
              <a:rPr lang="en-US" sz="2200" b="0" i="0" dirty="0">
                <a:solidFill>
                  <a:srgbClr val="212121"/>
                </a:solidFill>
                <a:effectLst/>
                <a:latin typeface="+mj-lt"/>
              </a:rPr>
              <a:t>emergency admissions and re-admission rates to hospital</a:t>
            </a:r>
          </a:p>
          <a:p>
            <a:pPr marL="342900" indent="-342900" algn="l">
              <a:buFont typeface="Arial" panose="020B0604020202020204" pitchFamily="34" charset="0"/>
              <a:buChar char="•"/>
            </a:pPr>
            <a:r>
              <a:rPr lang="en-US" sz="2200" b="0" i="0" dirty="0">
                <a:solidFill>
                  <a:srgbClr val="212121"/>
                </a:solidFill>
                <a:effectLst/>
                <a:latin typeface="+mj-lt"/>
              </a:rPr>
              <a:t>infection control rates</a:t>
            </a:r>
          </a:p>
          <a:p>
            <a:pPr marL="342900" indent="-342900" algn="l">
              <a:buFont typeface="Arial" panose="020B0604020202020204" pitchFamily="34" charset="0"/>
              <a:buChar char="•"/>
            </a:pPr>
            <a:r>
              <a:rPr lang="en-US" sz="2200" b="0" i="0" dirty="0">
                <a:solidFill>
                  <a:srgbClr val="212121"/>
                </a:solidFill>
                <a:effectLst/>
                <a:latin typeface="+mj-lt"/>
              </a:rPr>
              <a:t>vaccination and prescribing data.</a:t>
            </a:r>
          </a:p>
        </p:txBody>
      </p:sp>
      <p:sp>
        <p:nvSpPr>
          <p:cNvPr id="6" name="Title 1">
            <a:extLst>
              <a:ext uri="{FF2B5EF4-FFF2-40B4-BE49-F238E27FC236}">
                <a16:creationId xmlns:a16="http://schemas.microsoft.com/office/drawing/2014/main" id="{BA42AEB0-6B09-8BAD-0478-81556E65F8D5}"/>
              </a:ext>
            </a:extLst>
          </p:cNvPr>
          <p:cNvSpPr txBox="1">
            <a:spLocks/>
          </p:cNvSpPr>
          <p:nvPr/>
        </p:nvSpPr>
        <p:spPr>
          <a:xfrm>
            <a:off x="374188" y="197753"/>
            <a:ext cx="11443617" cy="1325033"/>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r>
              <a:rPr lang="en-US" sz="4000" kern="0" dirty="0">
                <a:solidFill>
                  <a:srgbClr val="5F2861"/>
                </a:solidFill>
                <a:latin typeface="Arial"/>
              </a:rPr>
              <a:t>Outcomes</a:t>
            </a:r>
            <a:endParaRPr lang="en-GB" sz="4000" kern="0" dirty="0">
              <a:solidFill>
                <a:srgbClr val="5F2861"/>
              </a:solidFill>
              <a:latin typeface="Arial"/>
            </a:endParaRPr>
          </a:p>
        </p:txBody>
      </p:sp>
      <p:sp>
        <p:nvSpPr>
          <p:cNvPr id="2" name="TextBox 1">
            <a:extLst>
              <a:ext uri="{FF2B5EF4-FFF2-40B4-BE49-F238E27FC236}">
                <a16:creationId xmlns:a16="http://schemas.microsoft.com/office/drawing/2014/main" id="{218BE01B-04C8-DEF5-2488-39D590AF5B68}"/>
              </a:ext>
            </a:extLst>
          </p:cNvPr>
          <p:cNvSpPr txBox="1"/>
          <p:nvPr/>
        </p:nvSpPr>
        <p:spPr>
          <a:xfrm>
            <a:off x="284480" y="6433155"/>
            <a:ext cx="6096000" cy="276999"/>
          </a:xfrm>
          <a:prstGeom prst="rect">
            <a:avLst/>
          </a:prstGeom>
          <a:noFill/>
        </p:spPr>
        <p:txBody>
          <a:bodyPr wrap="square">
            <a:spAutoFit/>
          </a:bodyPr>
          <a:lstStyle/>
          <a:p>
            <a:r>
              <a:rPr lang="en-GB" sz="1200" dirty="0">
                <a:solidFill>
                  <a:schemeClr val="bg1"/>
                </a:solidFill>
              </a:rPr>
              <a:t>https://www.cqc.org.uk/assessment/evidence-categories</a:t>
            </a:r>
          </a:p>
        </p:txBody>
      </p:sp>
      <p:pic>
        <p:nvPicPr>
          <p:cNvPr id="3" name="Picture 2">
            <a:extLst>
              <a:ext uri="{FF2B5EF4-FFF2-40B4-BE49-F238E27FC236}">
                <a16:creationId xmlns:a16="http://schemas.microsoft.com/office/drawing/2014/main" id="{25AE9DEE-5C9E-56DE-5944-27EC32B6FE3C}"/>
              </a:ext>
            </a:extLst>
          </p:cNvPr>
          <p:cNvPicPr>
            <a:picLocks noChangeAspect="1"/>
          </p:cNvPicPr>
          <p:nvPr/>
        </p:nvPicPr>
        <p:blipFill rotWithShape="1">
          <a:blip r:embed="rId3"/>
          <a:srcRect r="2166" b="3051"/>
          <a:stretch/>
        </p:blipFill>
        <p:spPr>
          <a:xfrm>
            <a:off x="9968347" y="4188840"/>
            <a:ext cx="2223653" cy="2020029"/>
          </a:xfrm>
          <a:prstGeom prst="rect">
            <a:avLst/>
          </a:prstGeom>
        </p:spPr>
      </p:pic>
    </p:spTree>
    <p:extLst>
      <p:ext uri="{BB962C8B-B14F-4D97-AF65-F5344CB8AC3E}">
        <p14:creationId xmlns:p14="http://schemas.microsoft.com/office/powerpoint/2010/main" val="1234002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3D0215-60AE-209B-7579-459A7158DDE0}"/>
              </a:ext>
            </a:extLst>
          </p:cNvPr>
          <p:cNvSpPr txBox="1">
            <a:spLocks/>
          </p:cNvSpPr>
          <p:nvPr/>
        </p:nvSpPr>
        <p:spPr>
          <a:xfrm>
            <a:off x="374191" y="410770"/>
            <a:ext cx="11443617" cy="707316"/>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a:ln>
                  <a:noFill/>
                </a:ln>
                <a:solidFill>
                  <a:srgbClr val="5F2861"/>
                </a:solidFill>
                <a:effectLst/>
                <a:uLnTx/>
                <a:uFillTx/>
                <a:latin typeface="Arial"/>
                <a:cs typeface="Arial"/>
                <a:sym typeface="Arial"/>
                <a:rtl val="0"/>
              </a:rPr>
              <a:t>Primary health services example</a:t>
            </a:r>
            <a:endParaRPr kumimoji="0" lang="en-GB" sz="3800" b="1" i="0" u="none" strike="noStrike" kern="0" cap="none" spc="0" normalizeH="0" baseline="0" noProof="0" dirty="0">
              <a:ln>
                <a:noFill/>
              </a:ln>
              <a:solidFill>
                <a:srgbClr val="5F2861"/>
              </a:solidFill>
              <a:effectLst/>
              <a:uLnTx/>
              <a:uFillTx/>
              <a:latin typeface="Arial"/>
              <a:cs typeface="Arial"/>
              <a:sym typeface="Arial"/>
              <a:rtl val="0"/>
            </a:endParaRPr>
          </a:p>
        </p:txBody>
      </p:sp>
      <p:sp>
        <p:nvSpPr>
          <p:cNvPr id="9" name="Rectangle: Rounded Corners 8">
            <a:extLst>
              <a:ext uri="{FF2B5EF4-FFF2-40B4-BE49-F238E27FC236}">
                <a16:creationId xmlns:a16="http://schemas.microsoft.com/office/drawing/2014/main" id="{4718F88C-AE5F-BF4D-D3EF-B8875652AE27}"/>
              </a:ext>
            </a:extLst>
          </p:cNvPr>
          <p:cNvSpPr/>
          <p:nvPr/>
        </p:nvSpPr>
        <p:spPr>
          <a:xfrm>
            <a:off x="485192" y="1054359"/>
            <a:ext cx="11467322" cy="1147665"/>
          </a:xfrm>
          <a:prstGeom prst="roundRect">
            <a:avLst>
              <a:gd name="adj" fmla="val 10163"/>
            </a:avLst>
          </a:prstGeom>
          <a:noFill/>
          <a:ln w="38100">
            <a:solidFill>
              <a:srgbClr val="666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98625110-F55C-8A39-2DC8-879280E36ABA}"/>
              </a:ext>
            </a:extLst>
          </p:cNvPr>
          <p:cNvSpPr txBox="1"/>
          <p:nvPr/>
        </p:nvSpPr>
        <p:spPr>
          <a:xfrm>
            <a:off x="811761" y="1397358"/>
            <a:ext cx="26592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Quality statement</a:t>
            </a:r>
          </a:p>
        </p:txBody>
      </p:sp>
      <p:sp>
        <p:nvSpPr>
          <p:cNvPr id="11" name="Rectangle: Rounded Corners 10">
            <a:extLst>
              <a:ext uri="{FF2B5EF4-FFF2-40B4-BE49-F238E27FC236}">
                <a16:creationId xmlns:a16="http://schemas.microsoft.com/office/drawing/2014/main" id="{D4054B92-C0BA-49E1-B05E-421CD70315F3}"/>
              </a:ext>
            </a:extLst>
          </p:cNvPr>
          <p:cNvSpPr/>
          <p:nvPr/>
        </p:nvSpPr>
        <p:spPr>
          <a:xfrm>
            <a:off x="3704253" y="1203649"/>
            <a:ext cx="8113552" cy="839755"/>
          </a:xfrm>
          <a:prstGeom prst="roundRect">
            <a:avLst/>
          </a:prstGeom>
          <a:noFill/>
          <a:ln w="19050">
            <a:solidFill>
              <a:srgbClr val="666E75"/>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Safe systems, pathways and transitions</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We work with people and our partners to establish and maintain safe systems of care, in which safety is managed, monitored and assured. We ensure continuity of care, including when people move between different services.</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C514A3B0-2D52-422C-BCC1-F8D675B82331}"/>
              </a:ext>
            </a:extLst>
          </p:cNvPr>
          <p:cNvSpPr/>
          <p:nvPr/>
        </p:nvSpPr>
        <p:spPr>
          <a:xfrm>
            <a:off x="485192" y="2466392"/>
            <a:ext cx="11467322" cy="1147665"/>
          </a:xfrm>
          <a:prstGeom prst="roundRect">
            <a:avLst>
              <a:gd name="adj" fmla="val 6911"/>
            </a:avLst>
          </a:prstGeom>
          <a:noFill/>
          <a:ln w="38100">
            <a:solidFill>
              <a:srgbClr val="D528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Rounded Corners 12">
            <a:extLst>
              <a:ext uri="{FF2B5EF4-FFF2-40B4-BE49-F238E27FC236}">
                <a16:creationId xmlns:a16="http://schemas.microsoft.com/office/drawing/2014/main" id="{1ECBB7B4-2511-8D34-8F5D-8036A40B69B7}"/>
              </a:ext>
            </a:extLst>
          </p:cNvPr>
          <p:cNvSpPr/>
          <p:nvPr/>
        </p:nvSpPr>
        <p:spPr>
          <a:xfrm>
            <a:off x="485192" y="3878425"/>
            <a:ext cx="11467322" cy="2261118"/>
          </a:xfrm>
          <a:prstGeom prst="roundRect">
            <a:avLst>
              <a:gd name="adj" fmla="val 5938"/>
            </a:avLst>
          </a:prstGeom>
          <a:noFill/>
          <a:ln w="38100">
            <a:solidFill>
              <a:srgbClr val="0052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B3625486-FF6C-AA58-A006-E5E470F1D402}"/>
              </a:ext>
            </a:extLst>
          </p:cNvPr>
          <p:cNvSpPr txBox="1"/>
          <p:nvPr/>
        </p:nvSpPr>
        <p:spPr>
          <a:xfrm>
            <a:off x="811761" y="2622777"/>
            <a:ext cx="26592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Key evidence category</a:t>
            </a:r>
          </a:p>
        </p:txBody>
      </p:sp>
      <p:sp>
        <p:nvSpPr>
          <p:cNvPr id="15" name="TextBox 14">
            <a:extLst>
              <a:ext uri="{FF2B5EF4-FFF2-40B4-BE49-F238E27FC236}">
                <a16:creationId xmlns:a16="http://schemas.microsoft.com/office/drawing/2014/main" id="{4B72A21C-69CB-AF19-1FDC-F55AE31F0EF5}"/>
              </a:ext>
            </a:extLst>
          </p:cNvPr>
          <p:cNvSpPr txBox="1"/>
          <p:nvPr/>
        </p:nvSpPr>
        <p:spPr>
          <a:xfrm>
            <a:off x="811761" y="4627847"/>
            <a:ext cx="26592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Evidence type examples</a:t>
            </a:r>
          </a:p>
        </p:txBody>
      </p:sp>
      <p:sp>
        <p:nvSpPr>
          <p:cNvPr id="16" name="Rectangle: Rounded Corners 15">
            <a:extLst>
              <a:ext uri="{FF2B5EF4-FFF2-40B4-BE49-F238E27FC236}">
                <a16:creationId xmlns:a16="http://schemas.microsoft.com/office/drawing/2014/main" id="{E3B9D1FB-DA2F-29B4-3D4A-134E343BFF13}"/>
              </a:ext>
            </a:extLst>
          </p:cNvPr>
          <p:cNvSpPr/>
          <p:nvPr/>
        </p:nvSpPr>
        <p:spPr>
          <a:xfrm>
            <a:off x="3704252" y="2622776"/>
            <a:ext cx="1881901" cy="830997"/>
          </a:xfrm>
          <a:prstGeom prst="roundRect">
            <a:avLst/>
          </a:prstGeom>
          <a:noFill/>
          <a:ln w="19050">
            <a:solidFill>
              <a:srgbClr val="D52866"/>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People's experience</a:t>
            </a: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Rectangle: Rounded Corners 16">
            <a:extLst>
              <a:ext uri="{FF2B5EF4-FFF2-40B4-BE49-F238E27FC236}">
                <a16:creationId xmlns:a16="http://schemas.microsoft.com/office/drawing/2014/main" id="{C32BEDA4-A253-759C-7F66-D19B774929B9}"/>
              </a:ext>
            </a:extLst>
          </p:cNvPr>
          <p:cNvSpPr/>
          <p:nvPr/>
        </p:nvSpPr>
        <p:spPr>
          <a:xfrm>
            <a:off x="5730386" y="2618785"/>
            <a:ext cx="1881901" cy="830997"/>
          </a:xfrm>
          <a:prstGeom prst="roundRect">
            <a:avLst/>
          </a:prstGeom>
          <a:noFill/>
          <a:ln w="19050">
            <a:solidFill>
              <a:srgbClr val="D52866"/>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Feedback from staff and leaders</a:t>
            </a:r>
          </a:p>
        </p:txBody>
      </p:sp>
      <p:sp>
        <p:nvSpPr>
          <p:cNvPr id="18" name="Rectangle: Rounded Corners 17">
            <a:extLst>
              <a:ext uri="{FF2B5EF4-FFF2-40B4-BE49-F238E27FC236}">
                <a16:creationId xmlns:a16="http://schemas.microsoft.com/office/drawing/2014/main" id="{A885C2DE-C83B-C905-6F83-6AC1B2A604ED}"/>
              </a:ext>
            </a:extLst>
          </p:cNvPr>
          <p:cNvSpPr/>
          <p:nvPr/>
        </p:nvSpPr>
        <p:spPr>
          <a:xfrm>
            <a:off x="7756520" y="2614628"/>
            <a:ext cx="1881901" cy="830997"/>
          </a:xfrm>
          <a:prstGeom prst="roundRect">
            <a:avLst/>
          </a:prstGeom>
          <a:noFill/>
          <a:ln w="19050">
            <a:solidFill>
              <a:srgbClr val="D52866"/>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Feedback from partners</a:t>
            </a:r>
          </a:p>
        </p:txBody>
      </p:sp>
      <p:sp>
        <p:nvSpPr>
          <p:cNvPr id="19" name="Rectangle: Rounded Corners 18">
            <a:extLst>
              <a:ext uri="{FF2B5EF4-FFF2-40B4-BE49-F238E27FC236}">
                <a16:creationId xmlns:a16="http://schemas.microsoft.com/office/drawing/2014/main" id="{9E73A90D-44DE-3A62-0CBB-EEA5AAD5CAC6}"/>
              </a:ext>
            </a:extLst>
          </p:cNvPr>
          <p:cNvSpPr/>
          <p:nvPr/>
        </p:nvSpPr>
        <p:spPr>
          <a:xfrm>
            <a:off x="3704252" y="3998495"/>
            <a:ext cx="1881901" cy="2006889"/>
          </a:xfrm>
          <a:prstGeom prst="roundRect">
            <a:avLst/>
          </a:prstGeom>
          <a:noFill/>
          <a:ln w="19050">
            <a:solidFill>
              <a:srgbClr val="005255"/>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Give feedback on care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Feedback from community and voluntary groups, providers, LAs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Groups representing unpaid carers</a:t>
            </a: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Rectangle: Rounded Corners 19">
            <a:extLst>
              <a:ext uri="{FF2B5EF4-FFF2-40B4-BE49-F238E27FC236}">
                <a16:creationId xmlns:a16="http://schemas.microsoft.com/office/drawing/2014/main" id="{B2B6F5B4-AF58-CB57-2B4F-C110189B4EE9}"/>
              </a:ext>
            </a:extLst>
          </p:cNvPr>
          <p:cNvSpPr/>
          <p:nvPr/>
        </p:nvSpPr>
        <p:spPr>
          <a:xfrm>
            <a:off x="5730386" y="4039900"/>
            <a:ext cx="1881901" cy="2006889"/>
          </a:xfrm>
          <a:prstGeom prst="roundRect">
            <a:avLst/>
          </a:prstGeom>
          <a:noFill/>
          <a:ln w="19050">
            <a:solidFill>
              <a:srgbClr val="005255"/>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Interviews with leaders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Interviews or focus groups with staff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Whistleblowing </a:t>
            </a:r>
          </a:p>
        </p:txBody>
      </p:sp>
      <p:sp>
        <p:nvSpPr>
          <p:cNvPr id="21" name="Rectangle: Rounded Corners 20">
            <a:extLst>
              <a:ext uri="{FF2B5EF4-FFF2-40B4-BE49-F238E27FC236}">
                <a16:creationId xmlns:a16="http://schemas.microsoft.com/office/drawing/2014/main" id="{A7349A6E-40D1-6237-46D0-0CDCD42183C8}"/>
              </a:ext>
            </a:extLst>
          </p:cNvPr>
          <p:cNvSpPr/>
          <p:nvPr/>
        </p:nvSpPr>
        <p:spPr>
          <a:xfrm>
            <a:off x="7756520" y="4005539"/>
            <a:ext cx="1881901" cy="2006889"/>
          </a:xfrm>
          <a:prstGeom prst="roundRect">
            <a:avLst/>
          </a:prstGeom>
          <a:noFill/>
          <a:ln w="19050">
            <a:solidFill>
              <a:srgbClr val="005255"/>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Interviews and engagement events with: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Commissioners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Local providers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Accreditation bodies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Royal colleges</a:t>
            </a:r>
          </a:p>
        </p:txBody>
      </p:sp>
      <p:sp>
        <p:nvSpPr>
          <p:cNvPr id="22" name="Rectangle 21">
            <a:extLst>
              <a:ext uri="{FF2B5EF4-FFF2-40B4-BE49-F238E27FC236}">
                <a16:creationId xmlns:a16="http://schemas.microsoft.com/office/drawing/2014/main" id="{F5246DB0-1F8E-EAF8-E578-E8271B361910}"/>
              </a:ext>
            </a:extLst>
          </p:cNvPr>
          <p:cNvSpPr/>
          <p:nvPr/>
        </p:nvSpPr>
        <p:spPr>
          <a:xfrm>
            <a:off x="10123714" y="111572"/>
            <a:ext cx="1959428" cy="374525"/>
          </a:xfrm>
          <a:prstGeom prst="rect">
            <a:avLst/>
          </a:prstGeom>
          <a:solidFill>
            <a:srgbClr val="FDE5C5"/>
          </a:solidFill>
          <a:ln>
            <a:solidFill>
              <a:srgbClr val="5F28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F2861"/>
                </a:solidFill>
                <a:effectLst/>
                <a:uLnTx/>
                <a:uFillTx/>
                <a:latin typeface="Arial" panose="020B0604020202020204"/>
                <a:ea typeface="+mn-ea"/>
                <a:cs typeface="+mn-cs"/>
              </a:rPr>
              <a:t>Safe</a:t>
            </a:r>
            <a:endParaRPr kumimoji="0" lang="en-GB" sz="1800" b="1" i="0" u="none" strike="noStrike" kern="1200" cap="none" spc="0" normalizeH="0" baseline="0" noProof="0" dirty="0">
              <a:ln>
                <a:noFill/>
              </a:ln>
              <a:solidFill>
                <a:srgbClr val="5F2861"/>
              </a:solidFill>
              <a:effectLst/>
              <a:uLnTx/>
              <a:uFillTx/>
              <a:latin typeface="Arial" panose="020B0604020202020204"/>
              <a:ea typeface="+mn-ea"/>
              <a:cs typeface="+mn-cs"/>
            </a:endParaRPr>
          </a:p>
        </p:txBody>
      </p:sp>
      <p:sp>
        <p:nvSpPr>
          <p:cNvPr id="2" name="Rectangle: Rounded Corners 1">
            <a:extLst>
              <a:ext uri="{FF2B5EF4-FFF2-40B4-BE49-F238E27FC236}">
                <a16:creationId xmlns:a16="http://schemas.microsoft.com/office/drawing/2014/main" id="{16B20B6F-47F8-BAE1-0467-1A02B12662F5}"/>
              </a:ext>
            </a:extLst>
          </p:cNvPr>
          <p:cNvSpPr/>
          <p:nvPr/>
        </p:nvSpPr>
        <p:spPr>
          <a:xfrm>
            <a:off x="9824907" y="2617287"/>
            <a:ext cx="1881901" cy="830997"/>
          </a:xfrm>
          <a:prstGeom prst="roundRect">
            <a:avLst/>
          </a:prstGeom>
          <a:noFill/>
          <a:ln w="19050">
            <a:solidFill>
              <a:srgbClr val="D52866"/>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Processes</a:t>
            </a:r>
          </a:p>
        </p:txBody>
      </p:sp>
      <p:sp>
        <p:nvSpPr>
          <p:cNvPr id="3" name="Rectangle: Rounded Corners 2">
            <a:extLst>
              <a:ext uri="{FF2B5EF4-FFF2-40B4-BE49-F238E27FC236}">
                <a16:creationId xmlns:a16="http://schemas.microsoft.com/office/drawing/2014/main" id="{93AEB14E-A89A-14CB-AC2A-F7FB55825A81}"/>
              </a:ext>
            </a:extLst>
          </p:cNvPr>
          <p:cNvSpPr/>
          <p:nvPr/>
        </p:nvSpPr>
        <p:spPr>
          <a:xfrm>
            <a:off x="9824906" y="4039900"/>
            <a:ext cx="1881901" cy="2006889"/>
          </a:xfrm>
          <a:prstGeom prst="roundRect">
            <a:avLst/>
          </a:prstGeom>
          <a:noFill/>
          <a:ln w="19050">
            <a:solidFill>
              <a:srgbClr val="005255"/>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Measure and respond to information from audits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Learning from incidents and notifications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Review care records</a:t>
            </a:r>
          </a:p>
        </p:txBody>
      </p:sp>
      <p:sp>
        <p:nvSpPr>
          <p:cNvPr id="5" name="TextBox 4">
            <a:extLst>
              <a:ext uri="{FF2B5EF4-FFF2-40B4-BE49-F238E27FC236}">
                <a16:creationId xmlns:a16="http://schemas.microsoft.com/office/drawing/2014/main" id="{16C02CBE-5A31-C712-BD98-ABB0E153A117}"/>
              </a:ext>
            </a:extLst>
          </p:cNvPr>
          <p:cNvSpPr txBox="1"/>
          <p:nvPr/>
        </p:nvSpPr>
        <p:spPr>
          <a:xfrm>
            <a:off x="374191" y="6447230"/>
            <a:ext cx="876581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https://www.cqc.org.uk/assessment/evidence-categories/primary-health-services-evidence-categories</a:t>
            </a: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21334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3D0215-60AE-209B-7579-459A7158DDE0}"/>
              </a:ext>
            </a:extLst>
          </p:cNvPr>
          <p:cNvSpPr txBox="1">
            <a:spLocks/>
          </p:cNvSpPr>
          <p:nvPr/>
        </p:nvSpPr>
        <p:spPr>
          <a:xfrm>
            <a:off x="374191" y="410770"/>
            <a:ext cx="11443617" cy="707316"/>
          </a:xfrm>
          <a:prstGeom prst="rect">
            <a:avLst/>
          </a:prstGeom>
        </p:spPr>
        <p:txBody>
          <a:bodyPr anchor="t"/>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a:ln>
                  <a:noFill/>
                </a:ln>
                <a:solidFill>
                  <a:srgbClr val="5F2861"/>
                </a:solidFill>
                <a:effectLst/>
                <a:uLnTx/>
                <a:uFillTx/>
                <a:latin typeface="Arial"/>
                <a:cs typeface="Arial"/>
                <a:sym typeface="Arial"/>
                <a:rtl val="0"/>
              </a:rPr>
              <a:t>Independent doctors example</a:t>
            </a:r>
            <a:endParaRPr kumimoji="0" lang="en-GB" sz="3800" b="1" i="0" u="none" strike="noStrike" kern="0" cap="none" spc="0" normalizeH="0" baseline="0" noProof="0" dirty="0">
              <a:ln>
                <a:noFill/>
              </a:ln>
              <a:solidFill>
                <a:srgbClr val="5F2861"/>
              </a:solidFill>
              <a:effectLst/>
              <a:uLnTx/>
              <a:uFillTx/>
              <a:latin typeface="Arial"/>
              <a:cs typeface="Arial"/>
              <a:sym typeface="Arial"/>
              <a:rtl val="0"/>
            </a:endParaRPr>
          </a:p>
        </p:txBody>
      </p:sp>
      <p:sp>
        <p:nvSpPr>
          <p:cNvPr id="9" name="Rectangle: Rounded Corners 8">
            <a:extLst>
              <a:ext uri="{FF2B5EF4-FFF2-40B4-BE49-F238E27FC236}">
                <a16:creationId xmlns:a16="http://schemas.microsoft.com/office/drawing/2014/main" id="{4718F88C-AE5F-BF4D-D3EF-B8875652AE27}"/>
              </a:ext>
            </a:extLst>
          </p:cNvPr>
          <p:cNvSpPr/>
          <p:nvPr/>
        </p:nvSpPr>
        <p:spPr>
          <a:xfrm>
            <a:off x="485192" y="1054359"/>
            <a:ext cx="11467322" cy="1147665"/>
          </a:xfrm>
          <a:prstGeom prst="roundRect">
            <a:avLst>
              <a:gd name="adj" fmla="val 10163"/>
            </a:avLst>
          </a:prstGeom>
          <a:noFill/>
          <a:ln w="38100">
            <a:solidFill>
              <a:srgbClr val="666E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98625110-F55C-8A39-2DC8-879280E36ABA}"/>
              </a:ext>
            </a:extLst>
          </p:cNvPr>
          <p:cNvSpPr txBox="1"/>
          <p:nvPr/>
        </p:nvSpPr>
        <p:spPr>
          <a:xfrm>
            <a:off x="811761" y="1397358"/>
            <a:ext cx="26592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Quality statement</a:t>
            </a:r>
          </a:p>
        </p:txBody>
      </p:sp>
      <p:sp>
        <p:nvSpPr>
          <p:cNvPr id="11" name="Rectangle: Rounded Corners 10">
            <a:extLst>
              <a:ext uri="{FF2B5EF4-FFF2-40B4-BE49-F238E27FC236}">
                <a16:creationId xmlns:a16="http://schemas.microsoft.com/office/drawing/2014/main" id="{D4054B92-C0BA-49E1-B05E-421CD70315F3}"/>
              </a:ext>
            </a:extLst>
          </p:cNvPr>
          <p:cNvSpPr/>
          <p:nvPr/>
        </p:nvSpPr>
        <p:spPr>
          <a:xfrm>
            <a:off x="3704253" y="1203649"/>
            <a:ext cx="8113552" cy="839755"/>
          </a:xfrm>
          <a:prstGeom prst="roundRect">
            <a:avLst/>
          </a:prstGeom>
          <a:noFill/>
          <a:ln w="19050">
            <a:solidFill>
              <a:srgbClr val="666E75"/>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Planning for the future;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We support people to plan for important life changes, so they can have enough time to make informed decisions about their future, including at the end of their life.</a:t>
            </a: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C514A3B0-2D52-422C-BCC1-F8D675B82331}"/>
              </a:ext>
            </a:extLst>
          </p:cNvPr>
          <p:cNvSpPr/>
          <p:nvPr/>
        </p:nvSpPr>
        <p:spPr>
          <a:xfrm>
            <a:off x="485192" y="2466392"/>
            <a:ext cx="11467322" cy="1147665"/>
          </a:xfrm>
          <a:prstGeom prst="roundRect">
            <a:avLst>
              <a:gd name="adj" fmla="val 6911"/>
            </a:avLst>
          </a:prstGeom>
          <a:noFill/>
          <a:ln w="38100">
            <a:solidFill>
              <a:srgbClr val="D528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Rounded Corners 12">
            <a:extLst>
              <a:ext uri="{FF2B5EF4-FFF2-40B4-BE49-F238E27FC236}">
                <a16:creationId xmlns:a16="http://schemas.microsoft.com/office/drawing/2014/main" id="{1ECBB7B4-2511-8D34-8F5D-8036A40B69B7}"/>
              </a:ext>
            </a:extLst>
          </p:cNvPr>
          <p:cNvSpPr/>
          <p:nvPr/>
        </p:nvSpPr>
        <p:spPr>
          <a:xfrm>
            <a:off x="485192" y="3878425"/>
            <a:ext cx="11467322" cy="2261118"/>
          </a:xfrm>
          <a:prstGeom prst="roundRect">
            <a:avLst>
              <a:gd name="adj" fmla="val 5938"/>
            </a:avLst>
          </a:prstGeom>
          <a:noFill/>
          <a:ln w="38100">
            <a:solidFill>
              <a:srgbClr val="0052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B3625486-FF6C-AA58-A006-E5E470F1D402}"/>
              </a:ext>
            </a:extLst>
          </p:cNvPr>
          <p:cNvSpPr txBox="1"/>
          <p:nvPr/>
        </p:nvSpPr>
        <p:spPr>
          <a:xfrm>
            <a:off x="811761" y="2622777"/>
            <a:ext cx="26592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Key evidence category</a:t>
            </a:r>
          </a:p>
        </p:txBody>
      </p:sp>
      <p:sp>
        <p:nvSpPr>
          <p:cNvPr id="15" name="TextBox 14">
            <a:extLst>
              <a:ext uri="{FF2B5EF4-FFF2-40B4-BE49-F238E27FC236}">
                <a16:creationId xmlns:a16="http://schemas.microsoft.com/office/drawing/2014/main" id="{4B72A21C-69CB-AF19-1FDC-F55AE31F0EF5}"/>
              </a:ext>
            </a:extLst>
          </p:cNvPr>
          <p:cNvSpPr txBox="1"/>
          <p:nvPr/>
        </p:nvSpPr>
        <p:spPr>
          <a:xfrm>
            <a:off x="811761" y="4627847"/>
            <a:ext cx="265922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Evidence type examples</a:t>
            </a:r>
          </a:p>
        </p:txBody>
      </p:sp>
      <p:sp>
        <p:nvSpPr>
          <p:cNvPr id="16" name="Rectangle: Rounded Corners 15">
            <a:extLst>
              <a:ext uri="{FF2B5EF4-FFF2-40B4-BE49-F238E27FC236}">
                <a16:creationId xmlns:a16="http://schemas.microsoft.com/office/drawing/2014/main" id="{E3B9D1FB-DA2F-29B4-3D4A-134E343BFF13}"/>
              </a:ext>
            </a:extLst>
          </p:cNvPr>
          <p:cNvSpPr/>
          <p:nvPr/>
        </p:nvSpPr>
        <p:spPr>
          <a:xfrm>
            <a:off x="3704252" y="2622776"/>
            <a:ext cx="2270318" cy="830997"/>
          </a:xfrm>
          <a:prstGeom prst="roundRect">
            <a:avLst/>
          </a:prstGeom>
          <a:noFill/>
          <a:ln w="19050">
            <a:solidFill>
              <a:srgbClr val="D52866"/>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People's experience</a:t>
            </a: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 name="Rectangle: Rounded Corners 16">
            <a:extLst>
              <a:ext uri="{FF2B5EF4-FFF2-40B4-BE49-F238E27FC236}">
                <a16:creationId xmlns:a16="http://schemas.microsoft.com/office/drawing/2014/main" id="{C32BEDA4-A253-759C-7F66-D19B774929B9}"/>
              </a:ext>
            </a:extLst>
          </p:cNvPr>
          <p:cNvSpPr/>
          <p:nvPr/>
        </p:nvSpPr>
        <p:spPr>
          <a:xfrm>
            <a:off x="6543658" y="2622776"/>
            <a:ext cx="2352529" cy="830997"/>
          </a:xfrm>
          <a:prstGeom prst="roundRect">
            <a:avLst/>
          </a:prstGeom>
          <a:noFill/>
          <a:ln w="19050">
            <a:solidFill>
              <a:srgbClr val="D52866"/>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Feedback from staff and leaders</a:t>
            </a:r>
          </a:p>
        </p:txBody>
      </p:sp>
      <p:sp>
        <p:nvSpPr>
          <p:cNvPr id="18" name="Rectangle: Rounded Corners 17">
            <a:extLst>
              <a:ext uri="{FF2B5EF4-FFF2-40B4-BE49-F238E27FC236}">
                <a16:creationId xmlns:a16="http://schemas.microsoft.com/office/drawing/2014/main" id="{A885C2DE-C83B-C905-6F83-6AC1B2A604ED}"/>
              </a:ext>
            </a:extLst>
          </p:cNvPr>
          <p:cNvSpPr/>
          <p:nvPr/>
        </p:nvSpPr>
        <p:spPr>
          <a:xfrm>
            <a:off x="9465275" y="2641150"/>
            <a:ext cx="2352530" cy="830997"/>
          </a:xfrm>
          <a:prstGeom prst="roundRect">
            <a:avLst/>
          </a:prstGeom>
          <a:noFill/>
          <a:ln w="19050">
            <a:solidFill>
              <a:srgbClr val="D52866"/>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Processes</a:t>
            </a:r>
          </a:p>
        </p:txBody>
      </p:sp>
      <p:sp>
        <p:nvSpPr>
          <p:cNvPr id="19" name="Rectangle: Rounded Corners 18">
            <a:extLst>
              <a:ext uri="{FF2B5EF4-FFF2-40B4-BE49-F238E27FC236}">
                <a16:creationId xmlns:a16="http://schemas.microsoft.com/office/drawing/2014/main" id="{9E73A90D-44DE-3A62-0CBB-EEA5AAD5CAC6}"/>
              </a:ext>
            </a:extLst>
          </p:cNvPr>
          <p:cNvSpPr/>
          <p:nvPr/>
        </p:nvSpPr>
        <p:spPr>
          <a:xfrm>
            <a:off x="3704252" y="3998495"/>
            <a:ext cx="2270318" cy="2006889"/>
          </a:xfrm>
          <a:prstGeom prst="roundRect">
            <a:avLst/>
          </a:prstGeom>
          <a:noFill/>
          <a:ln w="19050">
            <a:solidFill>
              <a:srgbClr val="005255"/>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Feedback from people collected by CQC, provider and local community groups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Survey results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Interviews with people and </a:t>
            </a:r>
            <a:r>
              <a:rPr kumimoji="0" lang="en-US" sz="1400" b="0" i="0" u="none" strike="noStrike" kern="1200" cap="none" spc="0" normalizeH="0" baseline="0" noProof="0" dirty="0" err="1">
                <a:ln>
                  <a:noFill/>
                </a:ln>
                <a:solidFill>
                  <a:srgbClr val="000000"/>
                </a:solidFill>
                <a:effectLst/>
                <a:uLnTx/>
                <a:uFillTx/>
                <a:latin typeface="Arial" panose="020B0604020202020204"/>
                <a:ea typeface="+mn-ea"/>
                <a:cs typeface="+mn-cs"/>
              </a:rPr>
              <a:t>organisations</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Rectangle: Rounded Corners 19">
            <a:extLst>
              <a:ext uri="{FF2B5EF4-FFF2-40B4-BE49-F238E27FC236}">
                <a16:creationId xmlns:a16="http://schemas.microsoft.com/office/drawing/2014/main" id="{B2B6F5B4-AF58-CB57-2B4F-C110189B4EE9}"/>
              </a:ext>
            </a:extLst>
          </p:cNvPr>
          <p:cNvSpPr/>
          <p:nvPr/>
        </p:nvSpPr>
        <p:spPr>
          <a:xfrm>
            <a:off x="6543658" y="3998494"/>
            <a:ext cx="2352529" cy="2006889"/>
          </a:xfrm>
          <a:prstGeom prst="roundRect">
            <a:avLst/>
          </a:prstGeom>
          <a:noFill/>
          <a:ln w="19050">
            <a:solidFill>
              <a:srgbClr val="005255"/>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Interviews with leaders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Interviews or focus groups with staff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Whistleblowing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Give feedback on care</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Rectangle: Rounded Corners 20">
            <a:extLst>
              <a:ext uri="{FF2B5EF4-FFF2-40B4-BE49-F238E27FC236}">
                <a16:creationId xmlns:a16="http://schemas.microsoft.com/office/drawing/2014/main" id="{A7349A6E-40D1-6237-46D0-0CDCD42183C8}"/>
              </a:ext>
            </a:extLst>
          </p:cNvPr>
          <p:cNvSpPr/>
          <p:nvPr/>
        </p:nvSpPr>
        <p:spPr>
          <a:xfrm>
            <a:off x="9465275" y="3998493"/>
            <a:ext cx="2352529" cy="2006889"/>
          </a:xfrm>
          <a:prstGeom prst="roundRect">
            <a:avLst/>
          </a:prstGeom>
          <a:noFill/>
          <a:ln w="19050">
            <a:solidFill>
              <a:srgbClr val="005255"/>
            </a:solid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Measure and respond to information from audits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Look at learning from incidents or notifications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Review people’s care and clinical records </a:t>
            </a: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F5246DB0-1F8E-EAF8-E578-E8271B361910}"/>
              </a:ext>
            </a:extLst>
          </p:cNvPr>
          <p:cNvSpPr/>
          <p:nvPr/>
        </p:nvSpPr>
        <p:spPr>
          <a:xfrm>
            <a:off x="10123714" y="111572"/>
            <a:ext cx="1959428" cy="374525"/>
          </a:xfrm>
          <a:prstGeom prst="rect">
            <a:avLst/>
          </a:prstGeom>
          <a:solidFill>
            <a:srgbClr val="FDE5C5"/>
          </a:solidFill>
          <a:ln>
            <a:solidFill>
              <a:srgbClr val="5F28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F2861"/>
                </a:solidFill>
                <a:effectLst/>
                <a:uLnTx/>
                <a:uFillTx/>
                <a:latin typeface="Arial" panose="020B0604020202020204"/>
                <a:ea typeface="+mn-ea"/>
                <a:cs typeface="+mn-cs"/>
              </a:rPr>
              <a:t>Responsive</a:t>
            </a:r>
            <a:endParaRPr kumimoji="0" lang="en-GB" sz="1800" b="1" i="0" u="none" strike="noStrike" kern="1200" cap="none" spc="0" normalizeH="0" baseline="0" noProof="0" dirty="0">
              <a:ln>
                <a:noFill/>
              </a:ln>
              <a:solidFill>
                <a:srgbClr val="5F2861"/>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F421475C-B9A1-6805-AA01-A5927BBF6E4B}"/>
              </a:ext>
            </a:extLst>
          </p:cNvPr>
          <p:cNvSpPr txBox="1"/>
          <p:nvPr/>
        </p:nvSpPr>
        <p:spPr>
          <a:xfrm>
            <a:off x="485192" y="6477805"/>
            <a:ext cx="10059591" cy="276999"/>
          </a:xfrm>
          <a:prstGeom prst="rect">
            <a:avLst/>
          </a:prstGeom>
          <a:noFill/>
        </p:spPr>
        <p:txBody>
          <a:bodyPr wrap="square" rtlCol="0">
            <a:spAutoFit/>
          </a:bodyPr>
          <a:lstStyle>
            <a:defPPr>
              <a:defRPr lang="en-US"/>
            </a:defPPr>
            <a:lvl1pPr>
              <a:defRPr sz="120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https://www.cqc.org.uk/assessment/evidence-categories/independent-doctors-evidence-categories</a:t>
            </a:r>
          </a:p>
        </p:txBody>
      </p:sp>
    </p:spTree>
    <p:extLst>
      <p:ext uri="{BB962C8B-B14F-4D97-AF65-F5344CB8AC3E}">
        <p14:creationId xmlns:p14="http://schemas.microsoft.com/office/powerpoint/2010/main" val="3734839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Use the accesibility checker">
            <a:extLst>
              <a:ext uri="{FF2B5EF4-FFF2-40B4-BE49-F238E27FC236}">
                <a16:creationId xmlns:a16="http://schemas.microsoft.com/office/drawing/2014/main" id="{42357D5D-89EF-4664-8A79-2971BD5C2294}"/>
              </a:ext>
            </a:extLst>
          </p:cNvPr>
          <p:cNvSpPr>
            <a:spLocks noGrp="1"/>
          </p:cNvSpPr>
          <p:nvPr>
            <p:ph type="title"/>
          </p:nvPr>
        </p:nvSpPr>
        <p:spPr>
          <a:xfrm>
            <a:off x="352579" y="117740"/>
            <a:ext cx="10972319" cy="838605"/>
          </a:xfrm>
        </p:spPr>
        <p:txBody>
          <a:bodyPr/>
          <a:lstStyle/>
          <a:p>
            <a:r>
              <a:rPr lang="en-US" sz="4400" dirty="0">
                <a:solidFill>
                  <a:srgbClr val="5F2861"/>
                </a:solidFill>
              </a:rPr>
              <a:t>Up-to-date judgements</a:t>
            </a:r>
          </a:p>
        </p:txBody>
      </p:sp>
      <p:sp>
        <p:nvSpPr>
          <p:cNvPr id="9" name="TextBox 8">
            <a:extLst>
              <a:ext uri="{FF2B5EF4-FFF2-40B4-BE49-F238E27FC236}">
                <a16:creationId xmlns:a16="http://schemas.microsoft.com/office/drawing/2014/main" id="{BD12FDC7-7503-4451-90EC-2398E10BE6BA}"/>
              </a:ext>
            </a:extLst>
          </p:cNvPr>
          <p:cNvSpPr txBox="1"/>
          <p:nvPr/>
        </p:nvSpPr>
        <p:spPr>
          <a:xfrm>
            <a:off x="253196" y="1970805"/>
            <a:ext cx="2303084" cy="95410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panose="020B0604020202020204"/>
                <a:ea typeface="ＭＳ Ｐゴシック"/>
                <a:cs typeface="Calibri" panose="020F0502020204030204" pitchFamily="34" charset="0"/>
              </a:rPr>
              <a:t>Set timetable</a:t>
            </a:r>
            <a:endParaRPr kumimoji="0" lang="en-GB" sz="2800" b="0" i="0" u="none" strike="noStrike" kern="1200" cap="none" spc="0" normalizeH="0" baseline="0" noProof="0" dirty="0">
              <a:ln>
                <a:noFill/>
              </a:ln>
              <a:solidFill>
                <a:srgbClr val="000000"/>
              </a:solidFill>
              <a:effectLst/>
              <a:uLnTx/>
              <a:uFillTx/>
              <a:latin typeface="Arial" panose="020B0604020202020204"/>
              <a:ea typeface="ＭＳ Ｐゴシック"/>
              <a:cs typeface="Calibri" panose="020F0502020204030204" pitchFamily="34" charset="0"/>
            </a:endParaRPr>
          </a:p>
        </p:txBody>
      </p:sp>
      <p:sp>
        <p:nvSpPr>
          <p:cNvPr id="14" name="Rectangle 13">
            <a:extLst>
              <a:ext uri="{FF2B5EF4-FFF2-40B4-BE49-F238E27FC236}">
                <a16:creationId xmlns:a16="http://schemas.microsoft.com/office/drawing/2014/main" id="{EE0BC61E-077C-4A4C-B235-9F377842D93C}"/>
              </a:ext>
            </a:extLst>
          </p:cNvPr>
          <p:cNvSpPr/>
          <p:nvPr/>
        </p:nvSpPr>
        <p:spPr>
          <a:xfrm>
            <a:off x="3546385" y="1960042"/>
            <a:ext cx="2761521" cy="95410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Collect evidence</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92CD4A37-50FD-4FA6-A690-8EF03185FFE3}"/>
              </a:ext>
            </a:extLst>
          </p:cNvPr>
          <p:cNvSpPr txBox="1"/>
          <p:nvPr/>
        </p:nvSpPr>
        <p:spPr>
          <a:xfrm>
            <a:off x="9828329" y="2174127"/>
            <a:ext cx="2650448"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Publish</a:t>
            </a:r>
            <a:endParaRPr kumimoji="0" lang="en-GB"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8" name="Graphic 7">
            <a:extLst>
              <a:ext uri="{FF2B5EF4-FFF2-40B4-BE49-F238E27FC236}">
                <a16:creationId xmlns:a16="http://schemas.microsoft.com/office/drawing/2014/main" id="{445F2656-4E74-4177-856B-D5025B08AF9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47" y="2805704"/>
            <a:ext cx="1972644" cy="1972644"/>
          </a:xfrm>
          <a:prstGeom prst="rect">
            <a:avLst/>
          </a:prstGeom>
        </p:spPr>
      </p:pic>
      <p:sp>
        <p:nvSpPr>
          <p:cNvPr id="11" name="Arrow: Right 10">
            <a:extLst>
              <a:ext uri="{FF2B5EF4-FFF2-40B4-BE49-F238E27FC236}">
                <a16:creationId xmlns:a16="http://schemas.microsoft.com/office/drawing/2014/main" id="{940000BB-704F-4B29-8118-D35E74104AEA}"/>
              </a:ext>
              <a:ext uri="{C183D7F6-B498-43B3-948B-1728B52AA6E4}">
                <adec:decorative xmlns:adec="http://schemas.microsoft.com/office/drawing/2017/decorative" val="1"/>
              </a:ext>
            </a:extLst>
          </p:cNvPr>
          <p:cNvSpPr/>
          <p:nvPr/>
        </p:nvSpPr>
        <p:spPr bwMode="auto">
          <a:xfrm>
            <a:off x="2535119" y="3302132"/>
            <a:ext cx="1262664" cy="877902"/>
          </a:xfrm>
          <a:prstGeom prst="rightArrow">
            <a:avLst/>
          </a:prstGeom>
          <a:solidFill>
            <a:srgbClr val="5F2861"/>
          </a:solidFill>
          <a:ln w="9525" cap="flat" cmpd="sng" algn="ctr">
            <a:solidFill>
              <a:srgbClr val="794A7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1" charset="0"/>
              <a:ea typeface="ヒラギノ角ゴ Pro W3" pitchFamily="1" charset="-128"/>
              <a:cs typeface="ヒラギノ角ゴ Pro W3" pitchFamily="1" charset="-128"/>
            </a:endParaRPr>
          </a:p>
        </p:txBody>
      </p:sp>
      <p:pic>
        <p:nvPicPr>
          <p:cNvPr id="12" name="Graphic 11">
            <a:extLst>
              <a:ext uri="{FF2B5EF4-FFF2-40B4-BE49-F238E27FC236}">
                <a16:creationId xmlns:a16="http://schemas.microsoft.com/office/drawing/2014/main" id="{481D728B-A498-421C-A999-F1F27817CA6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07263" y="2911044"/>
            <a:ext cx="2064473" cy="1689646"/>
          </a:xfrm>
          <a:prstGeom prst="rect">
            <a:avLst/>
          </a:prstGeom>
        </p:spPr>
      </p:pic>
      <p:pic>
        <p:nvPicPr>
          <p:cNvPr id="13" name="Graphic 12">
            <a:extLst>
              <a:ext uri="{FF2B5EF4-FFF2-40B4-BE49-F238E27FC236}">
                <a16:creationId xmlns:a16="http://schemas.microsoft.com/office/drawing/2014/main" id="{E752BDB0-A9F7-46E2-A38E-F0454D1577B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1841" y="2937268"/>
            <a:ext cx="1923647" cy="1709515"/>
          </a:xfrm>
          <a:prstGeom prst="rect">
            <a:avLst/>
          </a:prstGeom>
        </p:spPr>
      </p:pic>
      <p:sp>
        <p:nvSpPr>
          <p:cNvPr id="15" name="Arrow: Right 14">
            <a:extLst>
              <a:ext uri="{FF2B5EF4-FFF2-40B4-BE49-F238E27FC236}">
                <a16:creationId xmlns:a16="http://schemas.microsoft.com/office/drawing/2014/main" id="{1FBC77FD-DA79-4032-B661-466227BE5A83}"/>
              </a:ext>
              <a:ext uri="{C183D7F6-B498-43B3-948B-1728B52AA6E4}">
                <adec:decorative xmlns:adec="http://schemas.microsoft.com/office/drawing/2017/decorative" val="1"/>
              </a:ext>
            </a:extLst>
          </p:cNvPr>
          <p:cNvSpPr/>
          <p:nvPr/>
        </p:nvSpPr>
        <p:spPr bwMode="auto">
          <a:xfrm>
            <a:off x="9112666" y="3278741"/>
            <a:ext cx="1233001" cy="877902"/>
          </a:xfrm>
          <a:prstGeom prst="rightArrow">
            <a:avLst/>
          </a:prstGeom>
          <a:solidFill>
            <a:srgbClr val="5F2861"/>
          </a:solidFill>
          <a:ln w="9525" cap="flat" cmpd="sng" algn="ctr">
            <a:solidFill>
              <a:srgbClr val="794A7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1" charset="0"/>
              <a:ea typeface="ヒラギノ角ゴ Pro W3" pitchFamily="1" charset="-128"/>
              <a:cs typeface="ヒラギノ角ゴ Pro W3" pitchFamily="1" charset="-128"/>
            </a:endParaRPr>
          </a:p>
        </p:txBody>
      </p:sp>
      <p:grpSp>
        <p:nvGrpSpPr>
          <p:cNvPr id="3" name="Group 2">
            <a:extLst>
              <a:ext uri="{FF2B5EF4-FFF2-40B4-BE49-F238E27FC236}">
                <a16:creationId xmlns:a16="http://schemas.microsoft.com/office/drawing/2014/main" id="{4FCC3859-0249-4218-9468-6599C748FACC}"/>
              </a:ext>
              <a:ext uri="{C183D7F6-B498-43B3-948B-1728B52AA6E4}">
                <adec:decorative xmlns:adec="http://schemas.microsoft.com/office/drawing/2017/decorative" val="1"/>
              </a:ext>
            </a:extLst>
          </p:cNvPr>
          <p:cNvGrpSpPr/>
          <p:nvPr/>
        </p:nvGrpSpPr>
        <p:grpSpPr>
          <a:xfrm>
            <a:off x="1394460" y="5013655"/>
            <a:ext cx="9759093" cy="928793"/>
            <a:chOff x="2396241" y="5013655"/>
            <a:chExt cx="7617041" cy="928793"/>
          </a:xfrm>
          <a:solidFill>
            <a:srgbClr val="5F2861"/>
          </a:solidFill>
        </p:grpSpPr>
        <p:cxnSp>
          <p:nvCxnSpPr>
            <p:cNvPr id="16" name="Straight Connector 15">
              <a:extLst>
                <a:ext uri="{FF2B5EF4-FFF2-40B4-BE49-F238E27FC236}">
                  <a16:creationId xmlns:a16="http://schemas.microsoft.com/office/drawing/2014/main" id="{C71A260E-EB26-49E1-874D-BBB34879F5F6}"/>
                </a:ext>
              </a:extLst>
            </p:cNvPr>
            <p:cNvCxnSpPr>
              <a:cxnSpLocks/>
            </p:cNvCxnSpPr>
            <p:nvPr/>
          </p:nvCxnSpPr>
          <p:spPr>
            <a:xfrm>
              <a:off x="10013282" y="5189774"/>
              <a:ext cx="0" cy="752674"/>
            </a:xfrm>
            <a:prstGeom prst="line">
              <a:avLst/>
            </a:prstGeom>
            <a:grpFill/>
            <a:ln w="107950">
              <a:solidFill>
                <a:srgbClr val="794A7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DCBB825-2859-47C1-8F22-EAE97D43CFF7}"/>
                </a:ext>
              </a:extLst>
            </p:cNvPr>
            <p:cNvCxnSpPr>
              <a:cxnSpLocks/>
            </p:cNvCxnSpPr>
            <p:nvPr/>
          </p:nvCxnSpPr>
          <p:spPr>
            <a:xfrm flipH="1">
              <a:off x="2396241" y="5888581"/>
              <a:ext cx="7602457" cy="0"/>
            </a:xfrm>
            <a:prstGeom prst="line">
              <a:avLst/>
            </a:prstGeom>
            <a:grpFill/>
            <a:ln w="107950">
              <a:solidFill>
                <a:srgbClr val="794A7C"/>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4C55E11-8015-4E0F-B871-F99FFB97A9F5}"/>
                </a:ext>
              </a:extLst>
            </p:cNvPr>
            <p:cNvCxnSpPr>
              <a:cxnSpLocks/>
            </p:cNvCxnSpPr>
            <p:nvPr/>
          </p:nvCxnSpPr>
          <p:spPr>
            <a:xfrm flipV="1">
              <a:off x="2402297" y="5013655"/>
              <a:ext cx="0" cy="922049"/>
            </a:xfrm>
            <a:prstGeom prst="straightConnector1">
              <a:avLst/>
            </a:prstGeom>
            <a:grpFill/>
            <a:ln w="107950">
              <a:solidFill>
                <a:srgbClr val="794A7C"/>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Graphic 3" descr="Target Audience">
            <a:extLst>
              <a:ext uri="{FF2B5EF4-FFF2-40B4-BE49-F238E27FC236}">
                <a16:creationId xmlns:a16="http://schemas.microsoft.com/office/drawing/2014/main" id="{EF0D257D-08B1-4751-A80E-6FA344A2B3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49724" y="2699988"/>
            <a:ext cx="2154845" cy="2154845"/>
          </a:xfrm>
          <a:prstGeom prst="rect">
            <a:avLst/>
          </a:prstGeom>
        </p:spPr>
      </p:pic>
      <p:sp>
        <p:nvSpPr>
          <p:cNvPr id="20" name="Arrow: Right 19">
            <a:extLst>
              <a:ext uri="{FF2B5EF4-FFF2-40B4-BE49-F238E27FC236}">
                <a16:creationId xmlns:a16="http://schemas.microsoft.com/office/drawing/2014/main" id="{82063403-38A5-416E-B608-5DF45F8FA64A}"/>
              </a:ext>
              <a:ext uri="{C183D7F6-B498-43B3-948B-1728B52AA6E4}">
                <adec:decorative xmlns:adec="http://schemas.microsoft.com/office/drawing/2017/decorative" val="1"/>
              </a:ext>
            </a:extLst>
          </p:cNvPr>
          <p:cNvSpPr/>
          <p:nvPr/>
        </p:nvSpPr>
        <p:spPr bwMode="auto">
          <a:xfrm>
            <a:off x="6133332" y="3302132"/>
            <a:ext cx="1233001" cy="877902"/>
          </a:xfrm>
          <a:prstGeom prst="rightArrow">
            <a:avLst/>
          </a:prstGeom>
          <a:solidFill>
            <a:srgbClr val="5F2861"/>
          </a:solidFill>
          <a:ln w="9525" cap="flat" cmpd="sng" algn="ctr">
            <a:solidFill>
              <a:srgbClr val="794A7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1" charset="0"/>
              <a:ea typeface="ヒラギノ角ゴ Pro W3" pitchFamily="1" charset="-128"/>
              <a:cs typeface="ヒラギノ角ゴ Pro W3" pitchFamily="1" charset="-128"/>
            </a:endParaRPr>
          </a:p>
        </p:txBody>
      </p:sp>
      <p:sp>
        <p:nvSpPr>
          <p:cNvPr id="21" name="Rectangle 20">
            <a:extLst>
              <a:ext uri="{FF2B5EF4-FFF2-40B4-BE49-F238E27FC236}">
                <a16:creationId xmlns:a16="http://schemas.microsoft.com/office/drawing/2014/main" id="{94ECC987-AC55-4B7A-A389-9DBDEE28A692}"/>
              </a:ext>
            </a:extLst>
          </p:cNvPr>
          <p:cNvSpPr/>
          <p:nvPr/>
        </p:nvSpPr>
        <p:spPr>
          <a:xfrm>
            <a:off x="6978735" y="1970804"/>
            <a:ext cx="2442066" cy="95410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Review and score</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6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6" grpId="0"/>
      <p:bldP spid="11" grpId="0" animBg="1"/>
      <p:bldP spid="15" grpId="0" animBg="1"/>
      <p:bldP spid="2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F335-D6E7-4796-BE70-7B0EE7841B3F}"/>
              </a:ext>
            </a:extLst>
          </p:cNvPr>
          <p:cNvSpPr>
            <a:spLocks noGrp="1"/>
          </p:cNvSpPr>
          <p:nvPr>
            <p:ph type="title"/>
          </p:nvPr>
        </p:nvSpPr>
        <p:spPr/>
        <p:txBody>
          <a:bodyPr/>
          <a:lstStyle/>
          <a:p>
            <a:r>
              <a:rPr lang="en-GB" sz="4400" dirty="0">
                <a:solidFill>
                  <a:srgbClr val="5F2861"/>
                </a:solidFill>
              </a:rPr>
              <a:t>How we reach a rating - example</a:t>
            </a:r>
          </a:p>
        </p:txBody>
      </p:sp>
      <p:pic>
        <p:nvPicPr>
          <p:cNvPr id="4" name="Graphic 3">
            <a:extLst>
              <a:ext uri="{FF2B5EF4-FFF2-40B4-BE49-F238E27FC236}">
                <a16:creationId xmlns:a16="http://schemas.microsoft.com/office/drawing/2014/main" id="{3D314234-B2BE-4A18-B6AD-C497B5AC9E8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29198" y="0"/>
            <a:ext cx="1362802" cy="1362802"/>
          </a:xfrm>
          <a:prstGeom prst="rect">
            <a:avLst/>
          </a:prstGeom>
        </p:spPr>
      </p:pic>
      <p:graphicFrame>
        <p:nvGraphicFramePr>
          <p:cNvPr id="5" name="Table 4">
            <a:extLst>
              <a:ext uri="{FF2B5EF4-FFF2-40B4-BE49-F238E27FC236}">
                <a16:creationId xmlns:a16="http://schemas.microsoft.com/office/drawing/2014/main" id="{FC2A8F9B-A2FF-43C8-A32C-388788F0EA66}"/>
              </a:ext>
            </a:extLst>
          </p:cNvPr>
          <p:cNvGraphicFramePr>
            <a:graphicFrameLocks noGrp="1"/>
          </p:cNvGraphicFramePr>
          <p:nvPr/>
        </p:nvGraphicFramePr>
        <p:xfrm>
          <a:off x="654532" y="2671029"/>
          <a:ext cx="10856067" cy="1889760"/>
        </p:xfrm>
        <a:graphic>
          <a:graphicData uri="http://schemas.openxmlformats.org/drawingml/2006/table">
            <a:tbl>
              <a:tblPr firstRow="1" bandRow="1">
                <a:tableStyleId>{17292A2E-F333-43FB-9621-5CBBE7FDCDCB}</a:tableStyleId>
              </a:tblPr>
              <a:tblGrid>
                <a:gridCol w="1616124">
                  <a:extLst>
                    <a:ext uri="{9D8B030D-6E8A-4147-A177-3AD203B41FA5}">
                      <a16:colId xmlns:a16="http://schemas.microsoft.com/office/drawing/2014/main" val="1255059416"/>
                    </a:ext>
                  </a:extLst>
                </a:gridCol>
                <a:gridCol w="1911529">
                  <a:extLst>
                    <a:ext uri="{9D8B030D-6E8A-4147-A177-3AD203B41FA5}">
                      <a16:colId xmlns:a16="http://schemas.microsoft.com/office/drawing/2014/main" val="1609142198"/>
                    </a:ext>
                  </a:extLst>
                </a:gridCol>
                <a:gridCol w="1585600">
                  <a:extLst>
                    <a:ext uri="{9D8B030D-6E8A-4147-A177-3AD203B41FA5}">
                      <a16:colId xmlns:a16="http://schemas.microsoft.com/office/drawing/2014/main" val="3186343945"/>
                    </a:ext>
                  </a:extLst>
                </a:gridCol>
                <a:gridCol w="1418231">
                  <a:extLst>
                    <a:ext uri="{9D8B030D-6E8A-4147-A177-3AD203B41FA5}">
                      <a16:colId xmlns:a16="http://schemas.microsoft.com/office/drawing/2014/main" val="7587736"/>
                    </a:ext>
                  </a:extLst>
                </a:gridCol>
                <a:gridCol w="1277289">
                  <a:extLst>
                    <a:ext uri="{9D8B030D-6E8A-4147-A177-3AD203B41FA5}">
                      <a16:colId xmlns:a16="http://schemas.microsoft.com/office/drawing/2014/main" val="3465857416"/>
                    </a:ext>
                  </a:extLst>
                </a:gridCol>
                <a:gridCol w="1453466">
                  <a:extLst>
                    <a:ext uri="{9D8B030D-6E8A-4147-A177-3AD203B41FA5}">
                      <a16:colId xmlns:a16="http://schemas.microsoft.com/office/drawing/2014/main" val="4176388084"/>
                    </a:ext>
                  </a:extLst>
                </a:gridCol>
                <a:gridCol w="1593828">
                  <a:extLst>
                    <a:ext uri="{9D8B030D-6E8A-4147-A177-3AD203B41FA5}">
                      <a16:colId xmlns:a16="http://schemas.microsoft.com/office/drawing/2014/main" val="166641833"/>
                    </a:ext>
                  </a:extLst>
                </a:gridCol>
              </a:tblGrid>
              <a:tr h="666031">
                <a:tc>
                  <a:txBody>
                    <a:bodyPr/>
                    <a:lstStyle>
                      <a:lvl1pPr marL="0" algn="l" defTabSz="932962" rtl="0" eaLnBrk="1" latinLnBrk="0" hangingPunct="1">
                        <a:defRPr sz="1800" b="1" kern="1200">
                          <a:solidFill>
                            <a:schemeClr val="lt1"/>
                          </a:solidFill>
                          <a:latin typeface="Calibri" panose="020F0502020204030204"/>
                        </a:defRPr>
                      </a:lvl1pPr>
                      <a:lvl2pPr marL="466481" algn="l" defTabSz="932962" rtl="0" eaLnBrk="1" latinLnBrk="0" hangingPunct="1">
                        <a:defRPr sz="1800" b="1" kern="1200">
                          <a:solidFill>
                            <a:schemeClr val="lt1"/>
                          </a:solidFill>
                          <a:latin typeface="Calibri" panose="020F0502020204030204"/>
                        </a:defRPr>
                      </a:lvl2pPr>
                      <a:lvl3pPr marL="932962" algn="l" defTabSz="932962" rtl="0" eaLnBrk="1" latinLnBrk="0" hangingPunct="1">
                        <a:defRPr sz="1800" b="1" kern="1200">
                          <a:solidFill>
                            <a:schemeClr val="lt1"/>
                          </a:solidFill>
                          <a:latin typeface="Calibri" panose="020F0502020204030204"/>
                        </a:defRPr>
                      </a:lvl3pPr>
                      <a:lvl4pPr marL="1399443" algn="l" defTabSz="932962" rtl="0" eaLnBrk="1" latinLnBrk="0" hangingPunct="1">
                        <a:defRPr sz="1800" b="1" kern="1200">
                          <a:solidFill>
                            <a:schemeClr val="lt1"/>
                          </a:solidFill>
                          <a:latin typeface="Calibri" panose="020F0502020204030204"/>
                        </a:defRPr>
                      </a:lvl4pPr>
                      <a:lvl5pPr marL="1865925" algn="l" defTabSz="932962" rtl="0" eaLnBrk="1" latinLnBrk="0" hangingPunct="1">
                        <a:defRPr sz="1800" b="1" kern="1200">
                          <a:solidFill>
                            <a:schemeClr val="lt1"/>
                          </a:solidFill>
                          <a:latin typeface="Calibri" panose="020F0502020204030204"/>
                        </a:defRPr>
                      </a:lvl5pPr>
                      <a:lvl6pPr marL="2332406" algn="l" defTabSz="932962" rtl="0" eaLnBrk="1" latinLnBrk="0" hangingPunct="1">
                        <a:defRPr sz="1800" b="1" kern="1200">
                          <a:solidFill>
                            <a:schemeClr val="lt1"/>
                          </a:solidFill>
                          <a:latin typeface="Calibri" panose="020F0502020204030204"/>
                        </a:defRPr>
                      </a:lvl6pPr>
                      <a:lvl7pPr marL="2798887" algn="l" defTabSz="932962" rtl="0" eaLnBrk="1" latinLnBrk="0" hangingPunct="1">
                        <a:defRPr sz="1800" b="1" kern="1200">
                          <a:solidFill>
                            <a:schemeClr val="lt1"/>
                          </a:solidFill>
                          <a:latin typeface="Calibri" panose="020F0502020204030204"/>
                        </a:defRPr>
                      </a:lvl7pPr>
                      <a:lvl8pPr marL="3265368" algn="l" defTabSz="932962" rtl="0" eaLnBrk="1" latinLnBrk="0" hangingPunct="1">
                        <a:defRPr sz="1800" b="1" kern="1200">
                          <a:solidFill>
                            <a:schemeClr val="lt1"/>
                          </a:solidFill>
                          <a:latin typeface="Calibri" panose="020F0502020204030204"/>
                        </a:defRPr>
                      </a:lvl8pPr>
                      <a:lvl9pPr marL="3731849" algn="l" defTabSz="932962" rtl="0" eaLnBrk="1" latinLnBrk="0" hangingPunct="1">
                        <a:defRPr sz="1800" b="1" kern="1200">
                          <a:solidFill>
                            <a:schemeClr val="lt1"/>
                          </a:solidFill>
                          <a:latin typeface="Calibri" panose="020F0502020204030204"/>
                        </a:defRPr>
                      </a:lvl9pPr>
                    </a:lstStyle>
                    <a:p>
                      <a:endParaRPr lang="en-GB" sz="1600"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743669"/>
                    </a:solidFill>
                  </a:tcPr>
                </a:tc>
                <a:tc>
                  <a:txBody>
                    <a:bodyPr/>
                    <a:lstStyle>
                      <a:lvl1pPr marL="0" algn="l" defTabSz="932962" rtl="0" eaLnBrk="1" latinLnBrk="0" hangingPunct="1">
                        <a:defRPr sz="1800" b="1" kern="1200">
                          <a:solidFill>
                            <a:schemeClr val="lt1"/>
                          </a:solidFill>
                          <a:latin typeface="Calibri" panose="020F0502020204030204"/>
                        </a:defRPr>
                      </a:lvl1pPr>
                      <a:lvl2pPr marL="466481" algn="l" defTabSz="932962" rtl="0" eaLnBrk="1" latinLnBrk="0" hangingPunct="1">
                        <a:defRPr sz="1800" b="1" kern="1200">
                          <a:solidFill>
                            <a:schemeClr val="lt1"/>
                          </a:solidFill>
                          <a:latin typeface="Calibri" panose="020F0502020204030204"/>
                        </a:defRPr>
                      </a:lvl2pPr>
                      <a:lvl3pPr marL="932962" algn="l" defTabSz="932962" rtl="0" eaLnBrk="1" latinLnBrk="0" hangingPunct="1">
                        <a:defRPr sz="1800" b="1" kern="1200">
                          <a:solidFill>
                            <a:schemeClr val="lt1"/>
                          </a:solidFill>
                          <a:latin typeface="Calibri" panose="020F0502020204030204"/>
                        </a:defRPr>
                      </a:lvl3pPr>
                      <a:lvl4pPr marL="1399443" algn="l" defTabSz="932962" rtl="0" eaLnBrk="1" latinLnBrk="0" hangingPunct="1">
                        <a:defRPr sz="1800" b="1" kern="1200">
                          <a:solidFill>
                            <a:schemeClr val="lt1"/>
                          </a:solidFill>
                          <a:latin typeface="Calibri" panose="020F0502020204030204"/>
                        </a:defRPr>
                      </a:lvl4pPr>
                      <a:lvl5pPr marL="1865925" algn="l" defTabSz="932962" rtl="0" eaLnBrk="1" latinLnBrk="0" hangingPunct="1">
                        <a:defRPr sz="1800" b="1" kern="1200">
                          <a:solidFill>
                            <a:schemeClr val="lt1"/>
                          </a:solidFill>
                          <a:latin typeface="Calibri" panose="020F0502020204030204"/>
                        </a:defRPr>
                      </a:lvl5pPr>
                      <a:lvl6pPr marL="2332406" algn="l" defTabSz="932962" rtl="0" eaLnBrk="1" latinLnBrk="0" hangingPunct="1">
                        <a:defRPr sz="1800" b="1" kern="1200">
                          <a:solidFill>
                            <a:schemeClr val="lt1"/>
                          </a:solidFill>
                          <a:latin typeface="Calibri" panose="020F0502020204030204"/>
                        </a:defRPr>
                      </a:lvl6pPr>
                      <a:lvl7pPr marL="2798887" algn="l" defTabSz="932962" rtl="0" eaLnBrk="1" latinLnBrk="0" hangingPunct="1">
                        <a:defRPr sz="1800" b="1" kern="1200">
                          <a:solidFill>
                            <a:schemeClr val="lt1"/>
                          </a:solidFill>
                          <a:latin typeface="Calibri" panose="020F0502020204030204"/>
                        </a:defRPr>
                      </a:lvl7pPr>
                      <a:lvl8pPr marL="3265368" algn="l" defTabSz="932962" rtl="0" eaLnBrk="1" latinLnBrk="0" hangingPunct="1">
                        <a:defRPr sz="1800" b="1" kern="1200">
                          <a:solidFill>
                            <a:schemeClr val="lt1"/>
                          </a:solidFill>
                          <a:latin typeface="Calibri" panose="020F0502020204030204"/>
                        </a:defRPr>
                      </a:lvl8pPr>
                      <a:lvl9pPr marL="3731849" algn="l" defTabSz="932962" rtl="0" eaLnBrk="1" latinLnBrk="0" hangingPunct="1">
                        <a:defRPr sz="1800" b="1" kern="1200">
                          <a:solidFill>
                            <a:schemeClr val="lt1"/>
                          </a:solidFill>
                          <a:latin typeface="Calibri" panose="020F0502020204030204"/>
                        </a:defRPr>
                      </a:lvl9pPr>
                    </a:lstStyle>
                    <a:p>
                      <a:pPr algn="ctr"/>
                      <a:r>
                        <a:rPr lang="en-GB" sz="1600" b="1" dirty="0">
                          <a:solidFill>
                            <a:schemeClr val="bg1"/>
                          </a:solidFill>
                          <a:latin typeface="Arial" panose="020B0604020202020204" pitchFamily="34" charset="0"/>
                          <a:cs typeface="Arial" panose="020B0604020202020204" pitchFamily="34" charset="0"/>
                        </a:rPr>
                        <a:t>Observation</a:t>
                      </a:r>
                    </a:p>
                    <a:p>
                      <a:pPr algn="ctr"/>
                      <a:r>
                        <a:rPr lang="en-GB" sz="1600" b="1" dirty="0">
                          <a:solidFill>
                            <a:schemeClr val="bg1"/>
                          </a:solidFill>
                          <a:latin typeface="Arial" panose="020B0604020202020204" pitchFamily="34" charset="0"/>
                          <a:cs typeface="Arial" panose="020B0604020202020204" pitchFamily="34" charset="0"/>
                        </a:rPr>
                        <a:t>(care and care environment)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3669"/>
                    </a:solidFill>
                  </a:tcPr>
                </a:tc>
                <a:tc>
                  <a:txBody>
                    <a:bodyPr/>
                    <a:lstStyle>
                      <a:lvl1pPr marL="0" algn="l" defTabSz="932962" rtl="0" eaLnBrk="1" latinLnBrk="0" hangingPunct="1">
                        <a:defRPr sz="1800" b="1" kern="1200">
                          <a:solidFill>
                            <a:schemeClr val="lt1"/>
                          </a:solidFill>
                          <a:latin typeface="Calibri" panose="020F0502020204030204"/>
                        </a:defRPr>
                      </a:lvl1pPr>
                      <a:lvl2pPr marL="466481" algn="l" defTabSz="932962" rtl="0" eaLnBrk="1" latinLnBrk="0" hangingPunct="1">
                        <a:defRPr sz="1800" b="1" kern="1200">
                          <a:solidFill>
                            <a:schemeClr val="lt1"/>
                          </a:solidFill>
                          <a:latin typeface="Calibri" panose="020F0502020204030204"/>
                        </a:defRPr>
                      </a:lvl2pPr>
                      <a:lvl3pPr marL="932962" algn="l" defTabSz="932962" rtl="0" eaLnBrk="1" latinLnBrk="0" hangingPunct="1">
                        <a:defRPr sz="1800" b="1" kern="1200">
                          <a:solidFill>
                            <a:schemeClr val="lt1"/>
                          </a:solidFill>
                          <a:latin typeface="Calibri" panose="020F0502020204030204"/>
                        </a:defRPr>
                      </a:lvl3pPr>
                      <a:lvl4pPr marL="1399443" algn="l" defTabSz="932962" rtl="0" eaLnBrk="1" latinLnBrk="0" hangingPunct="1">
                        <a:defRPr sz="1800" b="1" kern="1200">
                          <a:solidFill>
                            <a:schemeClr val="lt1"/>
                          </a:solidFill>
                          <a:latin typeface="Calibri" panose="020F0502020204030204"/>
                        </a:defRPr>
                      </a:lvl4pPr>
                      <a:lvl5pPr marL="1865925" algn="l" defTabSz="932962" rtl="0" eaLnBrk="1" latinLnBrk="0" hangingPunct="1">
                        <a:defRPr sz="1800" b="1" kern="1200">
                          <a:solidFill>
                            <a:schemeClr val="lt1"/>
                          </a:solidFill>
                          <a:latin typeface="Calibri" panose="020F0502020204030204"/>
                        </a:defRPr>
                      </a:lvl5pPr>
                      <a:lvl6pPr marL="2332406" algn="l" defTabSz="932962" rtl="0" eaLnBrk="1" latinLnBrk="0" hangingPunct="1">
                        <a:defRPr sz="1800" b="1" kern="1200">
                          <a:solidFill>
                            <a:schemeClr val="lt1"/>
                          </a:solidFill>
                          <a:latin typeface="Calibri" panose="020F0502020204030204"/>
                        </a:defRPr>
                      </a:lvl6pPr>
                      <a:lvl7pPr marL="2798887" algn="l" defTabSz="932962" rtl="0" eaLnBrk="1" latinLnBrk="0" hangingPunct="1">
                        <a:defRPr sz="1800" b="1" kern="1200">
                          <a:solidFill>
                            <a:schemeClr val="lt1"/>
                          </a:solidFill>
                          <a:latin typeface="Calibri" panose="020F0502020204030204"/>
                        </a:defRPr>
                      </a:lvl7pPr>
                      <a:lvl8pPr marL="3265368" algn="l" defTabSz="932962" rtl="0" eaLnBrk="1" latinLnBrk="0" hangingPunct="1">
                        <a:defRPr sz="1800" b="1" kern="1200">
                          <a:solidFill>
                            <a:schemeClr val="lt1"/>
                          </a:solidFill>
                          <a:latin typeface="Calibri" panose="020F0502020204030204"/>
                        </a:defRPr>
                      </a:lvl8pPr>
                      <a:lvl9pPr marL="3731849" algn="l" defTabSz="932962" rtl="0" eaLnBrk="1" latinLnBrk="0" hangingPunct="1">
                        <a:defRPr sz="1800" b="1" kern="1200">
                          <a:solidFill>
                            <a:schemeClr val="lt1"/>
                          </a:solidFill>
                          <a:latin typeface="Calibri" panose="020F0502020204030204"/>
                        </a:defRPr>
                      </a:lvl9pPr>
                    </a:lstStyle>
                    <a:p>
                      <a:pPr algn="ctr"/>
                      <a:r>
                        <a:rPr lang="en-GB" sz="1600" b="1" dirty="0">
                          <a:solidFill>
                            <a:schemeClr val="bg1"/>
                          </a:solidFill>
                          <a:latin typeface="Arial" panose="020B0604020202020204" pitchFamily="34" charset="0"/>
                          <a:cs typeface="Arial" panose="020B0604020202020204" pitchFamily="34" charset="0"/>
                        </a:rPr>
                        <a:t>People’s experience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3669"/>
                    </a:solidFill>
                  </a:tcPr>
                </a:tc>
                <a:tc>
                  <a:txBody>
                    <a:bodyPr/>
                    <a:lstStyle>
                      <a:lvl1pPr marL="0" algn="l" defTabSz="932962" rtl="0" eaLnBrk="1" latinLnBrk="0" hangingPunct="1">
                        <a:defRPr sz="1800" b="1" kern="1200">
                          <a:solidFill>
                            <a:schemeClr val="lt1"/>
                          </a:solidFill>
                          <a:latin typeface="Calibri" panose="020F0502020204030204"/>
                        </a:defRPr>
                      </a:lvl1pPr>
                      <a:lvl2pPr marL="466481" algn="l" defTabSz="932962" rtl="0" eaLnBrk="1" latinLnBrk="0" hangingPunct="1">
                        <a:defRPr sz="1800" b="1" kern="1200">
                          <a:solidFill>
                            <a:schemeClr val="lt1"/>
                          </a:solidFill>
                          <a:latin typeface="Calibri" panose="020F0502020204030204"/>
                        </a:defRPr>
                      </a:lvl2pPr>
                      <a:lvl3pPr marL="932962" algn="l" defTabSz="932962" rtl="0" eaLnBrk="1" latinLnBrk="0" hangingPunct="1">
                        <a:defRPr sz="1800" b="1" kern="1200">
                          <a:solidFill>
                            <a:schemeClr val="lt1"/>
                          </a:solidFill>
                          <a:latin typeface="Calibri" panose="020F0502020204030204"/>
                        </a:defRPr>
                      </a:lvl3pPr>
                      <a:lvl4pPr marL="1399443" algn="l" defTabSz="932962" rtl="0" eaLnBrk="1" latinLnBrk="0" hangingPunct="1">
                        <a:defRPr sz="1800" b="1" kern="1200">
                          <a:solidFill>
                            <a:schemeClr val="lt1"/>
                          </a:solidFill>
                          <a:latin typeface="Calibri" panose="020F0502020204030204"/>
                        </a:defRPr>
                      </a:lvl4pPr>
                      <a:lvl5pPr marL="1865925" algn="l" defTabSz="932962" rtl="0" eaLnBrk="1" latinLnBrk="0" hangingPunct="1">
                        <a:defRPr sz="1800" b="1" kern="1200">
                          <a:solidFill>
                            <a:schemeClr val="lt1"/>
                          </a:solidFill>
                          <a:latin typeface="Calibri" panose="020F0502020204030204"/>
                        </a:defRPr>
                      </a:lvl5pPr>
                      <a:lvl6pPr marL="2332406" algn="l" defTabSz="932962" rtl="0" eaLnBrk="1" latinLnBrk="0" hangingPunct="1">
                        <a:defRPr sz="1800" b="1" kern="1200">
                          <a:solidFill>
                            <a:schemeClr val="lt1"/>
                          </a:solidFill>
                          <a:latin typeface="Calibri" panose="020F0502020204030204"/>
                        </a:defRPr>
                      </a:lvl6pPr>
                      <a:lvl7pPr marL="2798887" algn="l" defTabSz="932962" rtl="0" eaLnBrk="1" latinLnBrk="0" hangingPunct="1">
                        <a:defRPr sz="1800" b="1" kern="1200">
                          <a:solidFill>
                            <a:schemeClr val="lt1"/>
                          </a:solidFill>
                          <a:latin typeface="Calibri" panose="020F0502020204030204"/>
                        </a:defRPr>
                      </a:lvl7pPr>
                      <a:lvl8pPr marL="3265368" algn="l" defTabSz="932962" rtl="0" eaLnBrk="1" latinLnBrk="0" hangingPunct="1">
                        <a:defRPr sz="1800" b="1" kern="1200">
                          <a:solidFill>
                            <a:schemeClr val="lt1"/>
                          </a:solidFill>
                          <a:latin typeface="Calibri" panose="020F0502020204030204"/>
                        </a:defRPr>
                      </a:lvl8pPr>
                      <a:lvl9pPr marL="3731849" algn="l" defTabSz="932962" rtl="0" eaLnBrk="1" latinLnBrk="0" hangingPunct="1">
                        <a:defRPr sz="1800" b="1" kern="1200">
                          <a:solidFill>
                            <a:schemeClr val="lt1"/>
                          </a:solidFill>
                          <a:latin typeface="Calibri" panose="020F0502020204030204"/>
                        </a:defRPr>
                      </a:lvl9pPr>
                    </a:lstStyle>
                    <a:p>
                      <a:pPr algn="ctr"/>
                      <a:r>
                        <a:rPr lang="en-GB" sz="1600" b="1" dirty="0">
                          <a:solidFill>
                            <a:schemeClr val="bg1"/>
                          </a:solidFill>
                          <a:latin typeface="Arial" panose="020B0604020202020204" pitchFamily="34" charset="0"/>
                          <a:cs typeface="Arial" panose="020B0604020202020204" pitchFamily="34" charset="0"/>
                        </a:rPr>
                        <a:t>Staff &amp; leaders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3669"/>
                    </a:solidFill>
                  </a:tcPr>
                </a:tc>
                <a:tc>
                  <a:txBody>
                    <a:bodyPr/>
                    <a:lstStyle>
                      <a:lvl1pPr marL="0" algn="l" defTabSz="932962" rtl="0" eaLnBrk="1" latinLnBrk="0" hangingPunct="1">
                        <a:defRPr sz="1800" b="1" kern="1200">
                          <a:solidFill>
                            <a:schemeClr val="lt1"/>
                          </a:solidFill>
                          <a:latin typeface="Calibri" panose="020F0502020204030204"/>
                        </a:defRPr>
                      </a:lvl1pPr>
                      <a:lvl2pPr marL="466481" algn="l" defTabSz="932962" rtl="0" eaLnBrk="1" latinLnBrk="0" hangingPunct="1">
                        <a:defRPr sz="1800" b="1" kern="1200">
                          <a:solidFill>
                            <a:schemeClr val="lt1"/>
                          </a:solidFill>
                          <a:latin typeface="Calibri" panose="020F0502020204030204"/>
                        </a:defRPr>
                      </a:lvl2pPr>
                      <a:lvl3pPr marL="932962" algn="l" defTabSz="932962" rtl="0" eaLnBrk="1" latinLnBrk="0" hangingPunct="1">
                        <a:defRPr sz="1800" b="1" kern="1200">
                          <a:solidFill>
                            <a:schemeClr val="lt1"/>
                          </a:solidFill>
                          <a:latin typeface="Calibri" panose="020F0502020204030204"/>
                        </a:defRPr>
                      </a:lvl3pPr>
                      <a:lvl4pPr marL="1399443" algn="l" defTabSz="932962" rtl="0" eaLnBrk="1" latinLnBrk="0" hangingPunct="1">
                        <a:defRPr sz="1800" b="1" kern="1200">
                          <a:solidFill>
                            <a:schemeClr val="lt1"/>
                          </a:solidFill>
                          <a:latin typeface="Calibri" panose="020F0502020204030204"/>
                        </a:defRPr>
                      </a:lvl4pPr>
                      <a:lvl5pPr marL="1865925" algn="l" defTabSz="932962" rtl="0" eaLnBrk="1" latinLnBrk="0" hangingPunct="1">
                        <a:defRPr sz="1800" b="1" kern="1200">
                          <a:solidFill>
                            <a:schemeClr val="lt1"/>
                          </a:solidFill>
                          <a:latin typeface="Calibri" panose="020F0502020204030204"/>
                        </a:defRPr>
                      </a:lvl5pPr>
                      <a:lvl6pPr marL="2332406" algn="l" defTabSz="932962" rtl="0" eaLnBrk="1" latinLnBrk="0" hangingPunct="1">
                        <a:defRPr sz="1800" b="1" kern="1200">
                          <a:solidFill>
                            <a:schemeClr val="lt1"/>
                          </a:solidFill>
                          <a:latin typeface="Calibri" panose="020F0502020204030204"/>
                        </a:defRPr>
                      </a:lvl6pPr>
                      <a:lvl7pPr marL="2798887" algn="l" defTabSz="932962" rtl="0" eaLnBrk="1" latinLnBrk="0" hangingPunct="1">
                        <a:defRPr sz="1800" b="1" kern="1200">
                          <a:solidFill>
                            <a:schemeClr val="lt1"/>
                          </a:solidFill>
                          <a:latin typeface="Calibri" panose="020F0502020204030204"/>
                        </a:defRPr>
                      </a:lvl7pPr>
                      <a:lvl8pPr marL="3265368" algn="l" defTabSz="932962" rtl="0" eaLnBrk="1" latinLnBrk="0" hangingPunct="1">
                        <a:defRPr sz="1800" b="1" kern="1200">
                          <a:solidFill>
                            <a:schemeClr val="lt1"/>
                          </a:solidFill>
                          <a:latin typeface="Calibri" panose="020F0502020204030204"/>
                        </a:defRPr>
                      </a:lvl8pPr>
                      <a:lvl9pPr marL="3731849" algn="l" defTabSz="932962" rtl="0" eaLnBrk="1" latinLnBrk="0" hangingPunct="1">
                        <a:defRPr sz="1800" b="1" kern="1200">
                          <a:solidFill>
                            <a:schemeClr val="lt1"/>
                          </a:solidFill>
                          <a:latin typeface="Calibri" panose="020F0502020204030204"/>
                        </a:defRPr>
                      </a:lvl9pPr>
                    </a:lstStyle>
                    <a:p>
                      <a:pPr algn="ctr"/>
                      <a:r>
                        <a:rPr lang="en-GB" sz="1600" b="1" dirty="0">
                          <a:solidFill>
                            <a:schemeClr val="bg1"/>
                          </a:solidFill>
                          <a:latin typeface="Arial" panose="020B0604020202020204" pitchFamily="34" charset="0"/>
                          <a:cs typeface="Arial" panose="020B0604020202020204" pitchFamily="34" charset="0"/>
                        </a:rPr>
                        <a:t>Partners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3669"/>
                    </a:solidFill>
                  </a:tcPr>
                </a:tc>
                <a:tc>
                  <a:txBody>
                    <a:bodyPr/>
                    <a:lstStyle>
                      <a:lvl1pPr marL="0" algn="l" defTabSz="932962" rtl="0" eaLnBrk="1" latinLnBrk="0" hangingPunct="1">
                        <a:defRPr sz="1800" b="1" kern="1200">
                          <a:solidFill>
                            <a:schemeClr val="lt1"/>
                          </a:solidFill>
                          <a:latin typeface="Calibri" panose="020F0502020204030204"/>
                        </a:defRPr>
                      </a:lvl1pPr>
                      <a:lvl2pPr marL="466481" algn="l" defTabSz="932962" rtl="0" eaLnBrk="1" latinLnBrk="0" hangingPunct="1">
                        <a:defRPr sz="1800" b="1" kern="1200">
                          <a:solidFill>
                            <a:schemeClr val="lt1"/>
                          </a:solidFill>
                          <a:latin typeface="Calibri" panose="020F0502020204030204"/>
                        </a:defRPr>
                      </a:lvl2pPr>
                      <a:lvl3pPr marL="932962" algn="l" defTabSz="932962" rtl="0" eaLnBrk="1" latinLnBrk="0" hangingPunct="1">
                        <a:defRPr sz="1800" b="1" kern="1200">
                          <a:solidFill>
                            <a:schemeClr val="lt1"/>
                          </a:solidFill>
                          <a:latin typeface="Calibri" panose="020F0502020204030204"/>
                        </a:defRPr>
                      </a:lvl3pPr>
                      <a:lvl4pPr marL="1399443" algn="l" defTabSz="932962" rtl="0" eaLnBrk="1" latinLnBrk="0" hangingPunct="1">
                        <a:defRPr sz="1800" b="1" kern="1200">
                          <a:solidFill>
                            <a:schemeClr val="lt1"/>
                          </a:solidFill>
                          <a:latin typeface="Calibri" panose="020F0502020204030204"/>
                        </a:defRPr>
                      </a:lvl4pPr>
                      <a:lvl5pPr marL="1865925" algn="l" defTabSz="932962" rtl="0" eaLnBrk="1" latinLnBrk="0" hangingPunct="1">
                        <a:defRPr sz="1800" b="1" kern="1200">
                          <a:solidFill>
                            <a:schemeClr val="lt1"/>
                          </a:solidFill>
                          <a:latin typeface="Calibri" panose="020F0502020204030204"/>
                        </a:defRPr>
                      </a:lvl5pPr>
                      <a:lvl6pPr marL="2332406" algn="l" defTabSz="932962" rtl="0" eaLnBrk="1" latinLnBrk="0" hangingPunct="1">
                        <a:defRPr sz="1800" b="1" kern="1200">
                          <a:solidFill>
                            <a:schemeClr val="lt1"/>
                          </a:solidFill>
                          <a:latin typeface="Calibri" panose="020F0502020204030204"/>
                        </a:defRPr>
                      </a:lvl6pPr>
                      <a:lvl7pPr marL="2798887" algn="l" defTabSz="932962" rtl="0" eaLnBrk="1" latinLnBrk="0" hangingPunct="1">
                        <a:defRPr sz="1800" b="1" kern="1200">
                          <a:solidFill>
                            <a:schemeClr val="lt1"/>
                          </a:solidFill>
                          <a:latin typeface="Calibri" panose="020F0502020204030204"/>
                        </a:defRPr>
                      </a:lvl7pPr>
                      <a:lvl8pPr marL="3265368" algn="l" defTabSz="932962" rtl="0" eaLnBrk="1" latinLnBrk="0" hangingPunct="1">
                        <a:defRPr sz="1800" b="1" kern="1200">
                          <a:solidFill>
                            <a:schemeClr val="lt1"/>
                          </a:solidFill>
                          <a:latin typeface="Calibri" panose="020F0502020204030204"/>
                        </a:defRPr>
                      </a:lvl8pPr>
                      <a:lvl9pPr marL="3731849" algn="l" defTabSz="932962" rtl="0" eaLnBrk="1" latinLnBrk="0" hangingPunct="1">
                        <a:defRPr sz="1800" b="1" kern="1200">
                          <a:solidFill>
                            <a:schemeClr val="lt1"/>
                          </a:solidFill>
                          <a:latin typeface="Calibri" panose="020F0502020204030204"/>
                        </a:defRPr>
                      </a:lvl9pPr>
                    </a:lstStyle>
                    <a:p>
                      <a:pPr algn="ctr"/>
                      <a:r>
                        <a:rPr lang="en-GB" sz="1600" b="1" dirty="0">
                          <a:solidFill>
                            <a:schemeClr val="bg1"/>
                          </a:solidFill>
                          <a:latin typeface="Arial" panose="020B0604020202020204" pitchFamily="34" charset="0"/>
                          <a:cs typeface="Arial" panose="020B0604020202020204" pitchFamily="34" charset="0"/>
                        </a:rPr>
                        <a:t>Outcomes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3669"/>
                    </a:solidFill>
                  </a:tcPr>
                </a:tc>
                <a:tc>
                  <a:txBody>
                    <a:bodyPr/>
                    <a:lstStyle>
                      <a:lvl1pPr marL="0" algn="l" defTabSz="932962" rtl="0" eaLnBrk="1" latinLnBrk="0" hangingPunct="1">
                        <a:defRPr sz="1800" b="1" kern="1200">
                          <a:solidFill>
                            <a:schemeClr val="lt1"/>
                          </a:solidFill>
                          <a:latin typeface="Calibri" panose="020F0502020204030204"/>
                        </a:defRPr>
                      </a:lvl1pPr>
                      <a:lvl2pPr marL="466481" algn="l" defTabSz="932962" rtl="0" eaLnBrk="1" latinLnBrk="0" hangingPunct="1">
                        <a:defRPr sz="1800" b="1" kern="1200">
                          <a:solidFill>
                            <a:schemeClr val="lt1"/>
                          </a:solidFill>
                          <a:latin typeface="Calibri" panose="020F0502020204030204"/>
                        </a:defRPr>
                      </a:lvl2pPr>
                      <a:lvl3pPr marL="932962" algn="l" defTabSz="932962" rtl="0" eaLnBrk="1" latinLnBrk="0" hangingPunct="1">
                        <a:defRPr sz="1800" b="1" kern="1200">
                          <a:solidFill>
                            <a:schemeClr val="lt1"/>
                          </a:solidFill>
                          <a:latin typeface="Calibri" panose="020F0502020204030204"/>
                        </a:defRPr>
                      </a:lvl3pPr>
                      <a:lvl4pPr marL="1399443" algn="l" defTabSz="932962" rtl="0" eaLnBrk="1" latinLnBrk="0" hangingPunct="1">
                        <a:defRPr sz="1800" b="1" kern="1200">
                          <a:solidFill>
                            <a:schemeClr val="lt1"/>
                          </a:solidFill>
                          <a:latin typeface="Calibri" panose="020F0502020204030204"/>
                        </a:defRPr>
                      </a:lvl4pPr>
                      <a:lvl5pPr marL="1865925" algn="l" defTabSz="932962" rtl="0" eaLnBrk="1" latinLnBrk="0" hangingPunct="1">
                        <a:defRPr sz="1800" b="1" kern="1200">
                          <a:solidFill>
                            <a:schemeClr val="lt1"/>
                          </a:solidFill>
                          <a:latin typeface="Calibri" panose="020F0502020204030204"/>
                        </a:defRPr>
                      </a:lvl5pPr>
                      <a:lvl6pPr marL="2332406" algn="l" defTabSz="932962" rtl="0" eaLnBrk="1" latinLnBrk="0" hangingPunct="1">
                        <a:defRPr sz="1800" b="1" kern="1200">
                          <a:solidFill>
                            <a:schemeClr val="lt1"/>
                          </a:solidFill>
                          <a:latin typeface="Calibri" panose="020F0502020204030204"/>
                        </a:defRPr>
                      </a:lvl6pPr>
                      <a:lvl7pPr marL="2798887" algn="l" defTabSz="932962" rtl="0" eaLnBrk="1" latinLnBrk="0" hangingPunct="1">
                        <a:defRPr sz="1800" b="1" kern="1200">
                          <a:solidFill>
                            <a:schemeClr val="lt1"/>
                          </a:solidFill>
                          <a:latin typeface="Calibri" panose="020F0502020204030204"/>
                        </a:defRPr>
                      </a:lvl7pPr>
                      <a:lvl8pPr marL="3265368" algn="l" defTabSz="932962" rtl="0" eaLnBrk="1" latinLnBrk="0" hangingPunct="1">
                        <a:defRPr sz="1800" b="1" kern="1200">
                          <a:solidFill>
                            <a:schemeClr val="lt1"/>
                          </a:solidFill>
                          <a:latin typeface="Calibri" panose="020F0502020204030204"/>
                        </a:defRPr>
                      </a:lvl8pPr>
                      <a:lvl9pPr marL="3731849" algn="l" defTabSz="932962" rtl="0" eaLnBrk="1" latinLnBrk="0" hangingPunct="1">
                        <a:defRPr sz="1800" b="1" kern="1200">
                          <a:solidFill>
                            <a:schemeClr val="lt1"/>
                          </a:solidFill>
                          <a:latin typeface="Calibri" panose="020F0502020204030204"/>
                        </a:defRPr>
                      </a:lvl9pPr>
                    </a:lstStyle>
                    <a:p>
                      <a:pPr algn="ctr"/>
                      <a:r>
                        <a:rPr lang="en-GB" sz="1600" b="1" dirty="0">
                          <a:solidFill>
                            <a:schemeClr val="bg1"/>
                          </a:solidFill>
                          <a:latin typeface="Arial" panose="020B0604020202020204" pitchFamily="34" charset="0"/>
                          <a:cs typeface="Arial" panose="020B0604020202020204" pitchFamily="34" charset="0"/>
                        </a:rPr>
                        <a:t>Processes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43669"/>
                    </a:solidFill>
                  </a:tcPr>
                </a:tc>
                <a:extLst>
                  <a:ext uri="{0D108BD9-81ED-4DB2-BD59-A6C34878D82A}">
                    <a16:rowId xmlns:a16="http://schemas.microsoft.com/office/drawing/2014/main" val="1112796463"/>
                  </a:ext>
                </a:extLst>
              </a:tr>
              <a:tr h="468688">
                <a:tc>
                  <a:txBody>
                    <a:bodyPr/>
                    <a:lstStyle>
                      <a:lvl1pPr marL="0" algn="l" defTabSz="932962" rtl="0" eaLnBrk="1" latinLnBrk="0" hangingPunct="1">
                        <a:defRPr sz="1800" kern="1200">
                          <a:solidFill>
                            <a:schemeClr val="dk1"/>
                          </a:solidFill>
                          <a:latin typeface="Calibri" panose="020F0502020204030204"/>
                        </a:defRPr>
                      </a:lvl1pPr>
                      <a:lvl2pPr marL="466481" algn="l" defTabSz="932962" rtl="0" eaLnBrk="1" latinLnBrk="0" hangingPunct="1">
                        <a:defRPr sz="1800" kern="1200">
                          <a:solidFill>
                            <a:schemeClr val="dk1"/>
                          </a:solidFill>
                          <a:latin typeface="Calibri" panose="020F0502020204030204"/>
                        </a:defRPr>
                      </a:lvl2pPr>
                      <a:lvl3pPr marL="932962" algn="l" defTabSz="932962" rtl="0" eaLnBrk="1" latinLnBrk="0" hangingPunct="1">
                        <a:defRPr sz="1800" kern="1200">
                          <a:solidFill>
                            <a:schemeClr val="dk1"/>
                          </a:solidFill>
                          <a:latin typeface="Calibri" panose="020F0502020204030204"/>
                        </a:defRPr>
                      </a:lvl3pPr>
                      <a:lvl4pPr marL="1399443" algn="l" defTabSz="932962" rtl="0" eaLnBrk="1" latinLnBrk="0" hangingPunct="1">
                        <a:defRPr sz="1800" kern="1200">
                          <a:solidFill>
                            <a:schemeClr val="dk1"/>
                          </a:solidFill>
                          <a:latin typeface="Calibri" panose="020F0502020204030204"/>
                        </a:defRPr>
                      </a:lvl4pPr>
                      <a:lvl5pPr marL="1865925" algn="l" defTabSz="932962" rtl="0" eaLnBrk="1" latinLnBrk="0" hangingPunct="1">
                        <a:defRPr sz="1800" kern="1200">
                          <a:solidFill>
                            <a:schemeClr val="dk1"/>
                          </a:solidFill>
                          <a:latin typeface="Calibri" panose="020F0502020204030204"/>
                        </a:defRPr>
                      </a:lvl5pPr>
                      <a:lvl6pPr marL="2332406" algn="l" defTabSz="932962" rtl="0" eaLnBrk="1" latinLnBrk="0" hangingPunct="1">
                        <a:defRPr sz="1800" kern="1200">
                          <a:solidFill>
                            <a:schemeClr val="dk1"/>
                          </a:solidFill>
                          <a:latin typeface="Calibri" panose="020F0502020204030204"/>
                        </a:defRPr>
                      </a:lvl6pPr>
                      <a:lvl7pPr marL="2798887" algn="l" defTabSz="932962" rtl="0" eaLnBrk="1" latinLnBrk="0" hangingPunct="1">
                        <a:defRPr sz="1800" kern="1200">
                          <a:solidFill>
                            <a:schemeClr val="dk1"/>
                          </a:solidFill>
                          <a:latin typeface="Calibri" panose="020F0502020204030204"/>
                        </a:defRPr>
                      </a:lvl7pPr>
                      <a:lvl8pPr marL="3265368" algn="l" defTabSz="932962" rtl="0" eaLnBrk="1" latinLnBrk="0" hangingPunct="1">
                        <a:defRPr sz="1800" kern="1200">
                          <a:solidFill>
                            <a:schemeClr val="dk1"/>
                          </a:solidFill>
                          <a:latin typeface="Calibri" panose="020F0502020204030204"/>
                        </a:defRPr>
                      </a:lvl8pPr>
                      <a:lvl9pPr marL="3731849" algn="l" defTabSz="932962" rtl="0" eaLnBrk="1" latinLnBrk="0" hangingPunct="1">
                        <a:defRPr sz="1800" kern="1200">
                          <a:solidFill>
                            <a:schemeClr val="dk1"/>
                          </a:solidFill>
                          <a:latin typeface="Calibri" panose="020F0502020204030204"/>
                        </a:defRPr>
                      </a:lvl9pPr>
                    </a:lstStyle>
                    <a:p>
                      <a:pPr algn="ctr"/>
                      <a:r>
                        <a:rPr lang="en-GB" sz="1600" b="1" dirty="0">
                          <a:solidFill>
                            <a:schemeClr val="bg1"/>
                          </a:solidFill>
                          <a:latin typeface="Arial" panose="020B0604020202020204" pitchFamily="34" charset="0"/>
                          <a:cs typeface="Arial" panose="020B0604020202020204" pitchFamily="34" charset="0"/>
                        </a:rPr>
                        <a:t>How long before we need to collect evidence?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3669"/>
                    </a:solidFill>
                  </a:tcPr>
                </a:tc>
                <a:tc>
                  <a:txBody>
                    <a:bodyPr/>
                    <a:lstStyle>
                      <a:lvl1pPr marL="0" algn="l" defTabSz="932962" rtl="0" eaLnBrk="1" latinLnBrk="0" hangingPunct="1">
                        <a:defRPr sz="1800" kern="1200">
                          <a:solidFill>
                            <a:schemeClr val="dk1"/>
                          </a:solidFill>
                          <a:latin typeface="Calibri" panose="020F0502020204030204"/>
                        </a:defRPr>
                      </a:lvl1pPr>
                      <a:lvl2pPr marL="466481" algn="l" defTabSz="932962" rtl="0" eaLnBrk="1" latinLnBrk="0" hangingPunct="1">
                        <a:defRPr sz="1800" kern="1200">
                          <a:solidFill>
                            <a:schemeClr val="dk1"/>
                          </a:solidFill>
                          <a:latin typeface="Calibri" panose="020F0502020204030204"/>
                        </a:defRPr>
                      </a:lvl2pPr>
                      <a:lvl3pPr marL="932962" algn="l" defTabSz="932962" rtl="0" eaLnBrk="1" latinLnBrk="0" hangingPunct="1">
                        <a:defRPr sz="1800" kern="1200">
                          <a:solidFill>
                            <a:schemeClr val="dk1"/>
                          </a:solidFill>
                          <a:latin typeface="Calibri" panose="020F0502020204030204"/>
                        </a:defRPr>
                      </a:lvl3pPr>
                      <a:lvl4pPr marL="1399443" algn="l" defTabSz="932962" rtl="0" eaLnBrk="1" latinLnBrk="0" hangingPunct="1">
                        <a:defRPr sz="1800" kern="1200">
                          <a:solidFill>
                            <a:schemeClr val="dk1"/>
                          </a:solidFill>
                          <a:latin typeface="Calibri" panose="020F0502020204030204"/>
                        </a:defRPr>
                      </a:lvl4pPr>
                      <a:lvl5pPr marL="1865925" algn="l" defTabSz="932962" rtl="0" eaLnBrk="1" latinLnBrk="0" hangingPunct="1">
                        <a:defRPr sz="1800" kern="1200">
                          <a:solidFill>
                            <a:schemeClr val="dk1"/>
                          </a:solidFill>
                          <a:latin typeface="Calibri" panose="020F0502020204030204"/>
                        </a:defRPr>
                      </a:lvl5pPr>
                      <a:lvl6pPr marL="2332406" algn="l" defTabSz="932962" rtl="0" eaLnBrk="1" latinLnBrk="0" hangingPunct="1">
                        <a:defRPr sz="1800" kern="1200">
                          <a:solidFill>
                            <a:schemeClr val="dk1"/>
                          </a:solidFill>
                          <a:latin typeface="Calibri" panose="020F0502020204030204"/>
                        </a:defRPr>
                      </a:lvl6pPr>
                      <a:lvl7pPr marL="2798887" algn="l" defTabSz="932962" rtl="0" eaLnBrk="1" latinLnBrk="0" hangingPunct="1">
                        <a:defRPr sz="1800" kern="1200">
                          <a:solidFill>
                            <a:schemeClr val="dk1"/>
                          </a:solidFill>
                          <a:latin typeface="Calibri" panose="020F0502020204030204"/>
                        </a:defRPr>
                      </a:lvl7pPr>
                      <a:lvl8pPr marL="3265368" algn="l" defTabSz="932962" rtl="0" eaLnBrk="1" latinLnBrk="0" hangingPunct="1">
                        <a:defRPr sz="1800" kern="1200">
                          <a:solidFill>
                            <a:schemeClr val="dk1"/>
                          </a:solidFill>
                          <a:latin typeface="Calibri" panose="020F0502020204030204"/>
                        </a:defRPr>
                      </a:lvl8pPr>
                      <a:lvl9pPr marL="3731849" algn="l" defTabSz="932962" rtl="0" eaLnBrk="1" latinLnBrk="0" hangingPunct="1">
                        <a:defRPr sz="1800" kern="1200">
                          <a:solidFill>
                            <a:schemeClr val="dk1"/>
                          </a:solidFill>
                          <a:latin typeface="Calibri" panose="020F0502020204030204"/>
                        </a:defRPr>
                      </a:lvl9pPr>
                    </a:lstStyle>
                    <a:p>
                      <a:pPr algn="ctr"/>
                      <a:r>
                        <a:rPr lang="en-GB" sz="1600" dirty="0">
                          <a:solidFill>
                            <a:schemeClr val="bg1"/>
                          </a:solidFill>
                          <a:latin typeface="Arial" panose="020B0604020202020204" pitchFamily="34" charset="0"/>
                          <a:cs typeface="Arial" panose="020B0604020202020204" pitchFamily="34" charset="0"/>
                        </a:rPr>
                        <a:t>3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6E75"/>
                    </a:solidFill>
                  </a:tcPr>
                </a:tc>
                <a:tc>
                  <a:txBody>
                    <a:bodyPr/>
                    <a:lstStyle>
                      <a:lvl1pPr marL="0" algn="l" defTabSz="932962" rtl="0" eaLnBrk="1" latinLnBrk="0" hangingPunct="1">
                        <a:defRPr sz="1800" kern="1200">
                          <a:solidFill>
                            <a:schemeClr val="dk1"/>
                          </a:solidFill>
                          <a:latin typeface="Calibri" panose="020F0502020204030204"/>
                        </a:defRPr>
                      </a:lvl1pPr>
                      <a:lvl2pPr marL="466481" algn="l" defTabSz="932962" rtl="0" eaLnBrk="1" latinLnBrk="0" hangingPunct="1">
                        <a:defRPr sz="1800" kern="1200">
                          <a:solidFill>
                            <a:schemeClr val="dk1"/>
                          </a:solidFill>
                          <a:latin typeface="Calibri" panose="020F0502020204030204"/>
                        </a:defRPr>
                      </a:lvl2pPr>
                      <a:lvl3pPr marL="932962" algn="l" defTabSz="932962" rtl="0" eaLnBrk="1" latinLnBrk="0" hangingPunct="1">
                        <a:defRPr sz="1800" kern="1200">
                          <a:solidFill>
                            <a:schemeClr val="dk1"/>
                          </a:solidFill>
                          <a:latin typeface="Calibri" panose="020F0502020204030204"/>
                        </a:defRPr>
                      </a:lvl3pPr>
                      <a:lvl4pPr marL="1399443" algn="l" defTabSz="932962" rtl="0" eaLnBrk="1" latinLnBrk="0" hangingPunct="1">
                        <a:defRPr sz="1800" kern="1200">
                          <a:solidFill>
                            <a:schemeClr val="dk1"/>
                          </a:solidFill>
                          <a:latin typeface="Calibri" panose="020F0502020204030204"/>
                        </a:defRPr>
                      </a:lvl4pPr>
                      <a:lvl5pPr marL="1865925" algn="l" defTabSz="932962" rtl="0" eaLnBrk="1" latinLnBrk="0" hangingPunct="1">
                        <a:defRPr sz="1800" kern="1200">
                          <a:solidFill>
                            <a:schemeClr val="dk1"/>
                          </a:solidFill>
                          <a:latin typeface="Calibri" panose="020F0502020204030204"/>
                        </a:defRPr>
                      </a:lvl5pPr>
                      <a:lvl6pPr marL="2332406" algn="l" defTabSz="932962" rtl="0" eaLnBrk="1" latinLnBrk="0" hangingPunct="1">
                        <a:defRPr sz="1800" kern="1200">
                          <a:solidFill>
                            <a:schemeClr val="dk1"/>
                          </a:solidFill>
                          <a:latin typeface="Calibri" panose="020F0502020204030204"/>
                        </a:defRPr>
                      </a:lvl6pPr>
                      <a:lvl7pPr marL="2798887" algn="l" defTabSz="932962" rtl="0" eaLnBrk="1" latinLnBrk="0" hangingPunct="1">
                        <a:defRPr sz="1800" kern="1200">
                          <a:solidFill>
                            <a:schemeClr val="dk1"/>
                          </a:solidFill>
                          <a:latin typeface="Calibri" panose="020F0502020204030204"/>
                        </a:defRPr>
                      </a:lvl7pPr>
                      <a:lvl8pPr marL="3265368" algn="l" defTabSz="932962" rtl="0" eaLnBrk="1" latinLnBrk="0" hangingPunct="1">
                        <a:defRPr sz="1800" kern="1200">
                          <a:solidFill>
                            <a:schemeClr val="dk1"/>
                          </a:solidFill>
                          <a:latin typeface="Calibri" panose="020F0502020204030204"/>
                        </a:defRPr>
                      </a:lvl8pPr>
                      <a:lvl9pPr marL="3731849" algn="l" defTabSz="932962" rtl="0" eaLnBrk="1" latinLnBrk="0" hangingPunct="1">
                        <a:defRPr sz="1800" kern="1200">
                          <a:solidFill>
                            <a:schemeClr val="dk1"/>
                          </a:solidFill>
                          <a:latin typeface="Calibri" panose="020F0502020204030204"/>
                        </a:defRPr>
                      </a:lvl9pPr>
                    </a:lstStyle>
                    <a:p>
                      <a:pPr marL="0" marR="0" lvl="0" indent="0" algn="ctr" defTabSz="932962"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Once a year</a:t>
                      </a:r>
                      <a:endPar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ＭＳ Ｐゴシック"/>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6E75"/>
                    </a:solidFill>
                  </a:tcPr>
                </a:tc>
                <a:tc>
                  <a:txBody>
                    <a:bodyPr/>
                    <a:lstStyle>
                      <a:lvl1pPr marL="0" algn="l" defTabSz="932962" rtl="0" eaLnBrk="1" latinLnBrk="0" hangingPunct="1">
                        <a:defRPr sz="1800" kern="1200">
                          <a:solidFill>
                            <a:schemeClr val="dk1"/>
                          </a:solidFill>
                          <a:latin typeface="Calibri" panose="020F0502020204030204"/>
                        </a:defRPr>
                      </a:lvl1pPr>
                      <a:lvl2pPr marL="466481" algn="l" defTabSz="932962" rtl="0" eaLnBrk="1" latinLnBrk="0" hangingPunct="1">
                        <a:defRPr sz="1800" kern="1200">
                          <a:solidFill>
                            <a:schemeClr val="dk1"/>
                          </a:solidFill>
                          <a:latin typeface="Calibri" panose="020F0502020204030204"/>
                        </a:defRPr>
                      </a:lvl2pPr>
                      <a:lvl3pPr marL="932962" algn="l" defTabSz="932962" rtl="0" eaLnBrk="1" latinLnBrk="0" hangingPunct="1">
                        <a:defRPr sz="1800" kern="1200">
                          <a:solidFill>
                            <a:schemeClr val="dk1"/>
                          </a:solidFill>
                          <a:latin typeface="Calibri" panose="020F0502020204030204"/>
                        </a:defRPr>
                      </a:lvl3pPr>
                      <a:lvl4pPr marL="1399443" algn="l" defTabSz="932962" rtl="0" eaLnBrk="1" latinLnBrk="0" hangingPunct="1">
                        <a:defRPr sz="1800" kern="1200">
                          <a:solidFill>
                            <a:schemeClr val="dk1"/>
                          </a:solidFill>
                          <a:latin typeface="Calibri" panose="020F0502020204030204"/>
                        </a:defRPr>
                      </a:lvl4pPr>
                      <a:lvl5pPr marL="1865925" algn="l" defTabSz="932962" rtl="0" eaLnBrk="1" latinLnBrk="0" hangingPunct="1">
                        <a:defRPr sz="1800" kern="1200">
                          <a:solidFill>
                            <a:schemeClr val="dk1"/>
                          </a:solidFill>
                          <a:latin typeface="Calibri" panose="020F0502020204030204"/>
                        </a:defRPr>
                      </a:lvl5pPr>
                      <a:lvl6pPr marL="2332406" algn="l" defTabSz="932962" rtl="0" eaLnBrk="1" latinLnBrk="0" hangingPunct="1">
                        <a:defRPr sz="1800" kern="1200">
                          <a:solidFill>
                            <a:schemeClr val="dk1"/>
                          </a:solidFill>
                          <a:latin typeface="Calibri" panose="020F0502020204030204"/>
                        </a:defRPr>
                      </a:lvl6pPr>
                      <a:lvl7pPr marL="2798887" algn="l" defTabSz="932962" rtl="0" eaLnBrk="1" latinLnBrk="0" hangingPunct="1">
                        <a:defRPr sz="1800" kern="1200">
                          <a:solidFill>
                            <a:schemeClr val="dk1"/>
                          </a:solidFill>
                          <a:latin typeface="Calibri" panose="020F0502020204030204"/>
                        </a:defRPr>
                      </a:lvl7pPr>
                      <a:lvl8pPr marL="3265368" algn="l" defTabSz="932962" rtl="0" eaLnBrk="1" latinLnBrk="0" hangingPunct="1">
                        <a:defRPr sz="1800" kern="1200">
                          <a:solidFill>
                            <a:schemeClr val="dk1"/>
                          </a:solidFill>
                          <a:latin typeface="Calibri" panose="020F0502020204030204"/>
                        </a:defRPr>
                      </a:lvl8pPr>
                      <a:lvl9pPr marL="3731849" algn="l" defTabSz="932962" rtl="0" eaLnBrk="1" latinLnBrk="0" hangingPunct="1">
                        <a:defRPr sz="1800" kern="1200">
                          <a:solidFill>
                            <a:schemeClr val="dk1"/>
                          </a:solidFill>
                          <a:latin typeface="Calibri" panose="020F0502020204030204"/>
                        </a:defRPr>
                      </a:lvl9pPr>
                    </a:lstStyle>
                    <a:p>
                      <a:pPr marL="0" marR="0" lvl="0" indent="0" algn="ctr" defTabSz="932962"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ＭＳ Ｐゴシック"/>
                          <a:cs typeface="Arial" panose="020B0604020202020204" pitchFamily="34" charset="0"/>
                        </a:rPr>
                        <a:t>2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6E75"/>
                    </a:solidFill>
                  </a:tcPr>
                </a:tc>
                <a:tc>
                  <a:txBody>
                    <a:bodyPr/>
                    <a:lstStyle>
                      <a:lvl1pPr marL="0" algn="l" defTabSz="932962" rtl="0" eaLnBrk="1" latinLnBrk="0" hangingPunct="1">
                        <a:defRPr sz="1800" kern="1200">
                          <a:solidFill>
                            <a:schemeClr val="dk1"/>
                          </a:solidFill>
                          <a:latin typeface="Calibri" panose="020F0502020204030204"/>
                        </a:defRPr>
                      </a:lvl1pPr>
                      <a:lvl2pPr marL="466481" algn="l" defTabSz="932962" rtl="0" eaLnBrk="1" latinLnBrk="0" hangingPunct="1">
                        <a:defRPr sz="1800" kern="1200">
                          <a:solidFill>
                            <a:schemeClr val="dk1"/>
                          </a:solidFill>
                          <a:latin typeface="Calibri" panose="020F0502020204030204"/>
                        </a:defRPr>
                      </a:lvl2pPr>
                      <a:lvl3pPr marL="932962" algn="l" defTabSz="932962" rtl="0" eaLnBrk="1" latinLnBrk="0" hangingPunct="1">
                        <a:defRPr sz="1800" kern="1200">
                          <a:solidFill>
                            <a:schemeClr val="dk1"/>
                          </a:solidFill>
                          <a:latin typeface="Calibri" panose="020F0502020204030204"/>
                        </a:defRPr>
                      </a:lvl3pPr>
                      <a:lvl4pPr marL="1399443" algn="l" defTabSz="932962" rtl="0" eaLnBrk="1" latinLnBrk="0" hangingPunct="1">
                        <a:defRPr sz="1800" kern="1200">
                          <a:solidFill>
                            <a:schemeClr val="dk1"/>
                          </a:solidFill>
                          <a:latin typeface="Calibri" panose="020F0502020204030204"/>
                        </a:defRPr>
                      </a:lvl4pPr>
                      <a:lvl5pPr marL="1865925" algn="l" defTabSz="932962" rtl="0" eaLnBrk="1" latinLnBrk="0" hangingPunct="1">
                        <a:defRPr sz="1800" kern="1200">
                          <a:solidFill>
                            <a:schemeClr val="dk1"/>
                          </a:solidFill>
                          <a:latin typeface="Calibri" panose="020F0502020204030204"/>
                        </a:defRPr>
                      </a:lvl5pPr>
                      <a:lvl6pPr marL="2332406" algn="l" defTabSz="932962" rtl="0" eaLnBrk="1" latinLnBrk="0" hangingPunct="1">
                        <a:defRPr sz="1800" kern="1200">
                          <a:solidFill>
                            <a:schemeClr val="dk1"/>
                          </a:solidFill>
                          <a:latin typeface="Calibri" panose="020F0502020204030204"/>
                        </a:defRPr>
                      </a:lvl6pPr>
                      <a:lvl7pPr marL="2798887" algn="l" defTabSz="932962" rtl="0" eaLnBrk="1" latinLnBrk="0" hangingPunct="1">
                        <a:defRPr sz="1800" kern="1200">
                          <a:solidFill>
                            <a:schemeClr val="dk1"/>
                          </a:solidFill>
                          <a:latin typeface="Calibri" panose="020F0502020204030204"/>
                        </a:defRPr>
                      </a:lvl7pPr>
                      <a:lvl8pPr marL="3265368" algn="l" defTabSz="932962" rtl="0" eaLnBrk="1" latinLnBrk="0" hangingPunct="1">
                        <a:defRPr sz="1800" kern="1200">
                          <a:solidFill>
                            <a:schemeClr val="dk1"/>
                          </a:solidFill>
                          <a:latin typeface="Calibri" panose="020F0502020204030204"/>
                        </a:defRPr>
                      </a:lvl8pPr>
                      <a:lvl9pPr marL="3731849" algn="l" defTabSz="932962" rtl="0" eaLnBrk="1" latinLnBrk="0" hangingPunct="1">
                        <a:defRPr sz="1800" kern="1200">
                          <a:solidFill>
                            <a:schemeClr val="dk1"/>
                          </a:solidFill>
                          <a:latin typeface="Calibri" panose="020F0502020204030204"/>
                        </a:defRPr>
                      </a:lvl9pPr>
                    </a:lstStyle>
                    <a:p>
                      <a:pPr marL="0" marR="0" lvl="0" indent="0" algn="ctr" defTabSz="932962"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Annual schedule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6E75"/>
                    </a:solidFill>
                  </a:tcPr>
                </a:tc>
                <a:tc>
                  <a:txBody>
                    <a:bodyPr/>
                    <a:lstStyle>
                      <a:lvl1pPr marL="0" algn="l" defTabSz="932962" rtl="0" eaLnBrk="1" latinLnBrk="0" hangingPunct="1">
                        <a:defRPr sz="1800" kern="1200">
                          <a:solidFill>
                            <a:schemeClr val="dk1"/>
                          </a:solidFill>
                          <a:latin typeface="Calibri" panose="020F0502020204030204"/>
                        </a:defRPr>
                      </a:lvl1pPr>
                      <a:lvl2pPr marL="466481" algn="l" defTabSz="932962" rtl="0" eaLnBrk="1" latinLnBrk="0" hangingPunct="1">
                        <a:defRPr sz="1800" kern="1200">
                          <a:solidFill>
                            <a:schemeClr val="dk1"/>
                          </a:solidFill>
                          <a:latin typeface="Calibri" panose="020F0502020204030204"/>
                        </a:defRPr>
                      </a:lvl2pPr>
                      <a:lvl3pPr marL="932962" algn="l" defTabSz="932962" rtl="0" eaLnBrk="1" latinLnBrk="0" hangingPunct="1">
                        <a:defRPr sz="1800" kern="1200">
                          <a:solidFill>
                            <a:schemeClr val="dk1"/>
                          </a:solidFill>
                          <a:latin typeface="Calibri" panose="020F0502020204030204"/>
                        </a:defRPr>
                      </a:lvl3pPr>
                      <a:lvl4pPr marL="1399443" algn="l" defTabSz="932962" rtl="0" eaLnBrk="1" latinLnBrk="0" hangingPunct="1">
                        <a:defRPr sz="1800" kern="1200">
                          <a:solidFill>
                            <a:schemeClr val="dk1"/>
                          </a:solidFill>
                          <a:latin typeface="Calibri" panose="020F0502020204030204"/>
                        </a:defRPr>
                      </a:lvl4pPr>
                      <a:lvl5pPr marL="1865925" algn="l" defTabSz="932962" rtl="0" eaLnBrk="1" latinLnBrk="0" hangingPunct="1">
                        <a:defRPr sz="1800" kern="1200">
                          <a:solidFill>
                            <a:schemeClr val="dk1"/>
                          </a:solidFill>
                          <a:latin typeface="Calibri" panose="020F0502020204030204"/>
                        </a:defRPr>
                      </a:lvl5pPr>
                      <a:lvl6pPr marL="2332406" algn="l" defTabSz="932962" rtl="0" eaLnBrk="1" latinLnBrk="0" hangingPunct="1">
                        <a:defRPr sz="1800" kern="1200">
                          <a:solidFill>
                            <a:schemeClr val="dk1"/>
                          </a:solidFill>
                          <a:latin typeface="Calibri" panose="020F0502020204030204"/>
                        </a:defRPr>
                      </a:lvl6pPr>
                      <a:lvl7pPr marL="2798887" algn="l" defTabSz="932962" rtl="0" eaLnBrk="1" latinLnBrk="0" hangingPunct="1">
                        <a:defRPr sz="1800" kern="1200">
                          <a:solidFill>
                            <a:schemeClr val="dk1"/>
                          </a:solidFill>
                          <a:latin typeface="Calibri" panose="020F0502020204030204"/>
                        </a:defRPr>
                      </a:lvl7pPr>
                      <a:lvl8pPr marL="3265368" algn="l" defTabSz="932962" rtl="0" eaLnBrk="1" latinLnBrk="0" hangingPunct="1">
                        <a:defRPr sz="1800" kern="1200">
                          <a:solidFill>
                            <a:schemeClr val="dk1"/>
                          </a:solidFill>
                          <a:latin typeface="Calibri" panose="020F0502020204030204"/>
                        </a:defRPr>
                      </a:lvl8pPr>
                      <a:lvl9pPr marL="3731849" algn="l" defTabSz="932962" rtl="0" eaLnBrk="1" latinLnBrk="0" hangingPunct="1">
                        <a:defRPr sz="1800" kern="1200">
                          <a:solidFill>
                            <a:schemeClr val="dk1"/>
                          </a:solidFill>
                          <a:latin typeface="Calibri" panose="020F0502020204030204"/>
                        </a:defRPr>
                      </a:lvl9pPr>
                    </a:lstStyle>
                    <a:p>
                      <a:pPr marL="0" marR="0" lvl="0" indent="0" algn="ctr" defTabSz="932962" rtl="0" eaLnBrk="1" fontAlgn="auto" latinLnBrk="0" hangingPunct="1">
                        <a:lnSpc>
                          <a:spcPct val="100000"/>
                        </a:lnSpc>
                        <a:spcBef>
                          <a:spcPts val="0"/>
                        </a:spcBef>
                        <a:spcAft>
                          <a:spcPts val="0"/>
                        </a:spcAft>
                        <a:buClrTx/>
                        <a:buSzTx/>
                        <a:buFontTx/>
                        <a:buNone/>
                        <a:tabLst/>
                        <a:defRPr/>
                      </a:pPr>
                      <a:r>
                        <a:rPr kumimoji="0" lang="en-GB" sz="160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Annual schedule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6E75"/>
                    </a:solidFill>
                  </a:tcPr>
                </a:tc>
                <a:tc>
                  <a:txBody>
                    <a:bodyPr/>
                    <a:lstStyle>
                      <a:lvl1pPr marL="0" algn="l" defTabSz="932962" rtl="0" eaLnBrk="1" latinLnBrk="0" hangingPunct="1">
                        <a:defRPr sz="1800" kern="1200">
                          <a:solidFill>
                            <a:schemeClr val="dk1"/>
                          </a:solidFill>
                          <a:latin typeface="Calibri" panose="020F0502020204030204"/>
                        </a:defRPr>
                      </a:lvl1pPr>
                      <a:lvl2pPr marL="466481" algn="l" defTabSz="932962" rtl="0" eaLnBrk="1" latinLnBrk="0" hangingPunct="1">
                        <a:defRPr sz="1800" kern="1200">
                          <a:solidFill>
                            <a:schemeClr val="dk1"/>
                          </a:solidFill>
                          <a:latin typeface="Calibri" panose="020F0502020204030204"/>
                        </a:defRPr>
                      </a:lvl2pPr>
                      <a:lvl3pPr marL="932962" algn="l" defTabSz="932962" rtl="0" eaLnBrk="1" latinLnBrk="0" hangingPunct="1">
                        <a:defRPr sz="1800" kern="1200">
                          <a:solidFill>
                            <a:schemeClr val="dk1"/>
                          </a:solidFill>
                          <a:latin typeface="Calibri" panose="020F0502020204030204"/>
                        </a:defRPr>
                      </a:lvl3pPr>
                      <a:lvl4pPr marL="1399443" algn="l" defTabSz="932962" rtl="0" eaLnBrk="1" latinLnBrk="0" hangingPunct="1">
                        <a:defRPr sz="1800" kern="1200">
                          <a:solidFill>
                            <a:schemeClr val="dk1"/>
                          </a:solidFill>
                          <a:latin typeface="Calibri" panose="020F0502020204030204"/>
                        </a:defRPr>
                      </a:lvl4pPr>
                      <a:lvl5pPr marL="1865925" algn="l" defTabSz="932962" rtl="0" eaLnBrk="1" latinLnBrk="0" hangingPunct="1">
                        <a:defRPr sz="1800" kern="1200">
                          <a:solidFill>
                            <a:schemeClr val="dk1"/>
                          </a:solidFill>
                          <a:latin typeface="Calibri" panose="020F0502020204030204"/>
                        </a:defRPr>
                      </a:lvl5pPr>
                      <a:lvl6pPr marL="2332406" algn="l" defTabSz="932962" rtl="0" eaLnBrk="1" latinLnBrk="0" hangingPunct="1">
                        <a:defRPr sz="1800" kern="1200">
                          <a:solidFill>
                            <a:schemeClr val="dk1"/>
                          </a:solidFill>
                          <a:latin typeface="Calibri" panose="020F0502020204030204"/>
                        </a:defRPr>
                      </a:lvl6pPr>
                      <a:lvl7pPr marL="2798887" algn="l" defTabSz="932962" rtl="0" eaLnBrk="1" latinLnBrk="0" hangingPunct="1">
                        <a:defRPr sz="1800" kern="1200">
                          <a:solidFill>
                            <a:schemeClr val="dk1"/>
                          </a:solidFill>
                          <a:latin typeface="Calibri" panose="020F0502020204030204"/>
                        </a:defRPr>
                      </a:lvl7pPr>
                      <a:lvl8pPr marL="3265368" algn="l" defTabSz="932962" rtl="0" eaLnBrk="1" latinLnBrk="0" hangingPunct="1">
                        <a:defRPr sz="1800" kern="1200">
                          <a:solidFill>
                            <a:schemeClr val="dk1"/>
                          </a:solidFill>
                          <a:latin typeface="Calibri" panose="020F0502020204030204"/>
                        </a:defRPr>
                      </a:lvl8pPr>
                      <a:lvl9pPr marL="3731849" algn="l" defTabSz="932962" rtl="0" eaLnBrk="1" latinLnBrk="0" hangingPunct="1">
                        <a:defRPr sz="1800" kern="1200">
                          <a:solidFill>
                            <a:schemeClr val="dk1"/>
                          </a:solidFill>
                          <a:latin typeface="Calibri" panose="020F0502020204030204"/>
                        </a:defRPr>
                      </a:lvl9pPr>
                    </a:lstStyle>
                    <a:p>
                      <a:pPr marL="0" marR="0" lvl="0" indent="0" algn="ctr" defTabSz="932962"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ＭＳ Ｐゴシック"/>
                          <a:cs typeface="Arial" panose="020B0604020202020204" pitchFamily="34" charset="0"/>
                        </a:rPr>
                        <a:t>Annual data collection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6E75"/>
                    </a:solidFill>
                  </a:tcPr>
                </a:tc>
                <a:extLst>
                  <a:ext uri="{0D108BD9-81ED-4DB2-BD59-A6C34878D82A}">
                    <a16:rowId xmlns:a16="http://schemas.microsoft.com/office/drawing/2014/main" val="878643249"/>
                  </a:ext>
                </a:extLst>
              </a:tr>
            </a:tbl>
          </a:graphicData>
        </a:graphic>
      </p:graphicFrame>
    </p:spTree>
    <p:extLst>
      <p:ext uri="{BB962C8B-B14F-4D97-AF65-F5344CB8AC3E}">
        <p14:creationId xmlns:p14="http://schemas.microsoft.com/office/powerpoint/2010/main" val="330300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CD76436E-EED8-4131-A8D8-29AB26C5C413}"/>
              </a:ext>
            </a:extLst>
          </p:cNvPr>
          <p:cNvGraphicFramePr/>
          <p:nvPr>
            <p:extLst>
              <p:ext uri="{D42A27DB-BD31-4B8C-83A1-F6EECF244321}">
                <p14:modId xmlns:p14="http://schemas.microsoft.com/office/powerpoint/2010/main" val="145208305"/>
              </p:ext>
            </p:extLst>
          </p:nvPr>
        </p:nvGraphicFramePr>
        <p:xfrm>
          <a:off x="691387" y="512218"/>
          <a:ext cx="10893887" cy="6360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777F335-D6E7-4796-BE70-7B0EE7841B3F}"/>
              </a:ext>
            </a:extLst>
          </p:cNvPr>
          <p:cNvSpPr>
            <a:spLocks noGrp="1"/>
          </p:cNvSpPr>
          <p:nvPr>
            <p:ph type="title"/>
          </p:nvPr>
        </p:nvSpPr>
        <p:spPr/>
        <p:txBody>
          <a:bodyPr/>
          <a:lstStyle/>
          <a:p>
            <a:r>
              <a:rPr lang="en-GB" sz="4400" dirty="0">
                <a:solidFill>
                  <a:srgbClr val="5F2861"/>
                </a:solidFill>
              </a:rPr>
              <a:t>How we reach a rating - example</a:t>
            </a:r>
          </a:p>
        </p:txBody>
      </p:sp>
      <p:pic>
        <p:nvPicPr>
          <p:cNvPr id="5" name="Graphic 4" descr="Target Audience">
            <a:extLst>
              <a:ext uri="{FF2B5EF4-FFF2-40B4-BE49-F238E27FC236}">
                <a16:creationId xmlns:a16="http://schemas.microsoft.com/office/drawing/2014/main" id="{ACD9A634-7DBC-4C92-A5CE-C866C0C211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38096" y="-150299"/>
            <a:ext cx="1325034" cy="1325034"/>
          </a:xfrm>
          <a:prstGeom prst="rect">
            <a:avLst/>
          </a:prstGeom>
        </p:spPr>
      </p:pic>
    </p:spTree>
    <p:extLst>
      <p:ext uri="{BB962C8B-B14F-4D97-AF65-F5344CB8AC3E}">
        <p14:creationId xmlns:p14="http://schemas.microsoft.com/office/powerpoint/2010/main" val="264267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F335-D6E7-4796-BE70-7B0EE7841B3F}"/>
              </a:ext>
            </a:extLst>
          </p:cNvPr>
          <p:cNvSpPr>
            <a:spLocks noGrp="1"/>
          </p:cNvSpPr>
          <p:nvPr>
            <p:ph type="title"/>
          </p:nvPr>
        </p:nvSpPr>
        <p:spPr/>
        <p:txBody>
          <a:bodyPr/>
          <a:lstStyle/>
          <a:p>
            <a:r>
              <a:rPr lang="en-GB" sz="4400" dirty="0">
                <a:solidFill>
                  <a:srgbClr val="5F2861"/>
                </a:solidFill>
              </a:rPr>
              <a:t>How we reach a rating - example</a:t>
            </a:r>
          </a:p>
        </p:txBody>
      </p:sp>
      <p:pic>
        <p:nvPicPr>
          <p:cNvPr id="4" name="Graphic 3">
            <a:extLst>
              <a:ext uri="{FF2B5EF4-FFF2-40B4-BE49-F238E27FC236}">
                <a16:creationId xmlns:a16="http://schemas.microsoft.com/office/drawing/2014/main" id="{F0B52BE0-7811-4C94-9FC1-05496AB077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1983" y="89104"/>
            <a:ext cx="1618975" cy="1325033"/>
          </a:xfrm>
          <a:prstGeom prst="rect">
            <a:avLst/>
          </a:prstGeom>
        </p:spPr>
      </p:pic>
      <p:graphicFrame>
        <p:nvGraphicFramePr>
          <p:cNvPr id="3" name="Table 6">
            <a:extLst>
              <a:ext uri="{FF2B5EF4-FFF2-40B4-BE49-F238E27FC236}">
                <a16:creationId xmlns:a16="http://schemas.microsoft.com/office/drawing/2014/main" id="{430DD5B4-2AE3-4B02-BEE2-82ECE462E33D}"/>
              </a:ext>
            </a:extLst>
          </p:cNvPr>
          <p:cNvGraphicFramePr>
            <a:graphicFrameLocks noGrp="1"/>
          </p:cNvGraphicFramePr>
          <p:nvPr/>
        </p:nvGraphicFramePr>
        <p:xfrm>
          <a:off x="772513" y="1540838"/>
          <a:ext cx="7225075" cy="3199530"/>
        </p:xfrm>
        <a:graphic>
          <a:graphicData uri="http://schemas.openxmlformats.org/drawingml/2006/table">
            <a:tbl>
              <a:tblPr firstRow="1" bandRow="1">
                <a:tableStyleId>{5C22544A-7EE6-4342-B048-85BDC9FD1C3A}</a:tableStyleId>
              </a:tblPr>
              <a:tblGrid>
                <a:gridCol w="5437218">
                  <a:extLst>
                    <a:ext uri="{9D8B030D-6E8A-4147-A177-3AD203B41FA5}">
                      <a16:colId xmlns:a16="http://schemas.microsoft.com/office/drawing/2014/main" val="1882435927"/>
                    </a:ext>
                  </a:extLst>
                </a:gridCol>
                <a:gridCol w="1787857">
                  <a:extLst>
                    <a:ext uri="{9D8B030D-6E8A-4147-A177-3AD203B41FA5}">
                      <a16:colId xmlns:a16="http://schemas.microsoft.com/office/drawing/2014/main" val="3736640937"/>
                    </a:ext>
                  </a:extLst>
                </a:gridCol>
              </a:tblGrid>
              <a:tr h="481410">
                <a:tc>
                  <a:txBody>
                    <a:bodyPr/>
                    <a:lstStyle/>
                    <a:p>
                      <a:r>
                        <a:rPr lang="en-GB" sz="2000" dirty="0"/>
                        <a:t>Evidence category</a:t>
                      </a:r>
                    </a:p>
                  </a:txBody>
                  <a:tcPr/>
                </a:tc>
                <a:tc>
                  <a:txBody>
                    <a:bodyPr/>
                    <a:lstStyle/>
                    <a:p>
                      <a:r>
                        <a:rPr lang="en-GB" sz="2000" dirty="0"/>
                        <a:t>Score</a:t>
                      </a:r>
                    </a:p>
                  </a:txBody>
                  <a:tcPr/>
                </a:tc>
                <a:extLst>
                  <a:ext uri="{0D108BD9-81ED-4DB2-BD59-A6C34878D82A}">
                    <a16:rowId xmlns:a16="http://schemas.microsoft.com/office/drawing/2014/main" val="3772629124"/>
                  </a:ext>
                </a:extLst>
              </a:tr>
              <a:tr h="481410">
                <a:tc>
                  <a:txBody>
                    <a:bodyPr/>
                    <a:lstStyle/>
                    <a:p>
                      <a:r>
                        <a:rPr lang="en-GB" sz="2000" dirty="0"/>
                        <a:t>People’s experiences</a:t>
                      </a:r>
                    </a:p>
                  </a:txBody>
                  <a:tcPr>
                    <a:solidFill>
                      <a:schemeClr val="accent6">
                        <a:lumMod val="40000"/>
                        <a:lumOff val="60000"/>
                      </a:schemeClr>
                    </a:solidFill>
                  </a:tcPr>
                </a:tc>
                <a:tc>
                  <a:txBody>
                    <a:bodyPr/>
                    <a:lstStyle/>
                    <a:p>
                      <a:r>
                        <a:rPr lang="en-GB" sz="2000" dirty="0"/>
                        <a:t>1</a:t>
                      </a:r>
                    </a:p>
                  </a:txBody>
                  <a:tcPr>
                    <a:solidFill>
                      <a:schemeClr val="accent6">
                        <a:lumMod val="40000"/>
                        <a:lumOff val="60000"/>
                      </a:schemeClr>
                    </a:solidFill>
                  </a:tcPr>
                </a:tc>
                <a:extLst>
                  <a:ext uri="{0D108BD9-81ED-4DB2-BD59-A6C34878D82A}">
                    <a16:rowId xmlns:a16="http://schemas.microsoft.com/office/drawing/2014/main" val="3124146125"/>
                  </a:ext>
                </a:extLst>
              </a:tr>
              <a:tr h="481410">
                <a:tc>
                  <a:txBody>
                    <a:bodyPr/>
                    <a:lstStyle/>
                    <a:p>
                      <a:r>
                        <a:rPr lang="en-GB" sz="2000" dirty="0"/>
                        <a:t>Feedback from staff and leaders</a:t>
                      </a:r>
                    </a:p>
                  </a:txBody>
                  <a:tcPr>
                    <a:solidFill>
                      <a:schemeClr val="accent6">
                        <a:lumMod val="40000"/>
                        <a:lumOff val="60000"/>
                      </a:schemeClr>
                    </a:solidFill>
                  </a:tcPr>
                </a:tc>
                <a:tc>
                  <a:txBody>
                    <a:bodyPr/>
                    <a:lstStyle/>
                    <a:p>
                      <a:r>
                        <a:rPr lang="en-GB" sz="2000" dirty="0"/>
                        <a:t>2</a:t>
                      </a:r>
                    </a:p>
                  </a:txBody>
                  <a:tcPr>
                    <a:solidFill>
                      <a:schemeClr val="accent6">
                        <a:lumMod val="40000"/>
                        <a:lumOff val="60000"/>
                      </a:schemeClr>
                    </a:solidFill>
                  </a:tcPr>
                </a:tc>
                <a:extLst>
                  <a:ext uri="{0D108BD9-81ED-4DB2-BD59-A6C34878D82A}">
                    <a16:rowId xmlns:a16="http://schemas.microsoft.com/office/drawing/2014/main" val="4170570857"/>
                  </a:ext>
                </a:extLst>
              </a:tr>
              <a:tr h="267450">
                <a:tc>
                  <a:txBody>
                    <a:bodyPr/>
                    <a:lstStyle/>
                    <a:p>
                      <a:r>
                        <a:rPr lang="en-GB" sz="2000" dirty="0"/>
                        <a:t>Observation</a:t>
                      </a:r>
                    </a:p>
                  </a:txBody>
                  <a:tcPr>
                    <a:solidFill>
                      <a:schemeClr val="accent6">
                        <a:lumMod val="40000"/>
                        <a:lumOff val="60000"/>
                      </a:schemeClr>
                    </a:solidFill>
                  </a:tcPr>
                </a:tc>
                <a:tc>
                  <a:txBody>
                    <a:bodyPr/>
                    <a:lstStyle/>
                    <a:p>
                      <a:r>
                        <a:rPr lang="en-GB" sz="2000" dirty="0"/>
                        <a:t>2</a:t>
                      </a:r>
                    </a:p>
                  </a:txBody>
                  <a:tcPr>
                    <a:solidFill>
                      <a:schemeClr val="accent6">
                        <a:lumMod val="40000"/>
                        <a:lumOff val="60000"/>
                      </a:schemeClr>
                    </a:solidFill>
                  </a:tcPr>
                </a:tc>
                <a:extLst>
                  <a:ext uri="{0D108BD9-81ED-4DB2-BD59-A6C34878D82A}">
                    <a16:rowId xmlns:a16="http://schemas.microsoft.com/office/drawing/2014/main" val="3123766475"/>
                  </a:ext>
                </a:extLst>
              </a:tr>
              <a:tr h="267450">
                <a:tc>
                  <a:txBody>
                    <a:bodyPr/>
                    <a:lstStyle/>
                    <a:p>
                      <a:r>
                        <a:rPr lang="en-GB" sz="2000" dirty="0"/>
                        <a:t>Processes</a:t>
                      </a:r>
                    </a:p>
                  </a:txBody>
                  <a:tcPr>
                    <a:solidFill>
                      <a:schemeClr val="bg1">
                        <a:lumMod val="85000"/>
                      </a:schemeClr>
                    </a:solidFill>
                  </a:tcPr>
                </a:tc>
                <a:tc>
                  <a:txBody>
                    <a:bodyPr/>
                    <a:lstStyle/>
                    <a:p>
                      <a:r>
                        <a:rPr lang="en-GB" sz="2000" dirty="0"/>
                        <a:t>2</a:t>
                      </a:r>
                    </a:p>
                  </a:txBody>
                  <a:tcPr>
                    <a:solidFill>
                      <a:schemeClr val="bg1">
                        <a:lumMod val="85000"/>
                      </a:schemeClr>
                    </a:solidFill>
                  </a:tcPr>
                </a:tc>
                <a:extLst>
                  <a:ext uri="{0D108BD9-81ED-4DB2-BD59-A6C34878D82A}">
                    <a16:rowId xmlns:a16="http://schemas.microsoft.com/office/drawing/2014/main" val="301115768"/>
                  </a:ext>
                </a:extLst>
              </a:tr>
              <a:tr h="481410">
                <a:tc>
                  <a:txBody>
                    <a:bodyPr/>
                    <a:lstStyle/>
                    <a:p>
                      <a:r>
                        <a:rPr lang="en-GB" sz="2000" b="1" dirty="0">
                          <a:solidFill>
                            <a:schemeClr val="bg1"/>
                          </a:solidFill>
                        </a:rPr>
                        <a:t>Total score ÷ maximum score</a:t>
                      </a:r>
                    </a:p>
                  </a:txBody>
                  <a:tcPr>
                    <a:solidFill>
                      <a:schemeClr val="accent1"/>
                    </a:solidFill>
                  </a:tcPr>
                </a:tc>
                <a:tc>
                  <a:txBody>
                    <a:bodyPr/>
                    <a:lstStyle/>
                    <a:p>
                      <a:r>
                        <a:rPr lang="en-GB" sz="2000" b="1" dirty="0">
                          <a:solidFill>
                            <a:schemeClr val="bg1"/>
                          </a:solidFill>
                        </a:rPr>
                        <a:t>7÷16=44%</a:t>
                      </a:r>
                    </a:p>
                  </a:txBody>
                  <a:tcPr>
                    <a:solidFill>
                      <a:schemeClr val="accent1"/>
                    </a:solidFill>
                  </a:tcPr>
                </a:tc>
                <a:extLst>
                  <a:ext uri="{0D108BD9-81ED-4DB2-BD59-A6C34878D82A}">
                    <a16:rowId xmlns:a16="http://schemas.microsoft.com/office/drawing/2014/main" val="2229709846"/>
                  </a:ext>
                </a:extLst>
              </a:tr>
              <a:tr h="481410">
                <a:tc>
                  <a:txBody>
                    <a:bodyPr/>
                    <a:lstStyle/>
                    <a:p>
                      <a:r>
                        <a:rPr lang="en-GB" sz="2000" b="1" dirty="0">
                          <a:solidFill>
                            <a:schemeClr val="bg1"/>
                          </a:solidFill>
                        </a:rPr>
                        <a:t>Total quality statement score</a:t>
                      </a:r>
                    </a:p>
                  </a:txBody>
                  <a:tcPr>
                    <a:solidFill>
                      <a:schemeClr val="accent1"/>
                    </a:solidFill>
                  </a:tcPr>
                </a:tc>
                <a:tc>
                  <a:txBody>
                    <a:bodyPr/>
                    <a:lstStyle/>
                    <a:p>
                      <a:r>
                        <a:rPr lang="en-GB" sz="2000" b="1" dirty="0">
                          <a:solidFill>
                            <a:schemeClr val="bg1"/>
                          </a:solidFill>
                        </a:rPr>
                        <a:t>2</a:t>
                      </a:r>
                    </a:p>
                  </a:txBody>
                  <a:tcPr>
                    <a:solidFill>
                      <a:schemeClr val="accent1"/>
                    </a:solidFill>
                  </a:tcPr>
                </a:tc>
                <a:extLst>
                  <a:ext uri="{0D108BD9-81ED-4DB2-BD59-A6C34878D82A}">
                    <a16:rowId xmlns:a16="http://schemas.microsoft.com/office/drawing/2014/main" val="3306363405"/>
                  </a:ext>
                </a:extLst>
              </a:tr>
            </a:tbl>
          </a:graphicData>
        </a:graphic>
      </p:graphicFrame>
      <p:graphicFrame>
        <p:nvGraphicFramePr>
          <p:cNvPr id="8" name="Table 7">
            <a:extLst>
              <a:ext uri="{FF2B5EF4-FFF2-40B4-BE49-F238E27FC236}">
                <a16:creationId xmlns:a16="http://schemas.microsoft.com/office/drawing/2014/main" id="{174DE6E8-09B7-42F5-A207-F6107C631785}"/>
              </a:ext>
            </a:extLst>
          </p:cNvPr>
          <p:cNvGraphicFramePr>
            <a:graphicFrameLocks noGrp="1"/>
          </p:cNvGraphicFramePr>
          <p:nvPr/>
        </p:nvGraphicFramePr>
        <p:xfrm>
          <a:off x="8502555" y="1540838"/>
          <a:ext cx="3305337" cy="1285748"/>
        </p:xfrm>
        <a:graphic>
          <a:graphicData uri="http://schemas.openxmlformats.org/drawingml/2006/table">
            <a:tbl>
              <a:tblPr firstRow="1" firstCol="1" bandRow="1"/>
              <a:tblGrid>
                <a:gridCol w="3305337">
                  <a:extLst>
                    <a:ext uri="{9D8B030D-6E8A-4147-A177-3AD203B41FA5}">
                      <a16:colId xmlns:a16="http://schemas.microsoft.com/office/drawing/2014/main" val="3430050349"/>
                    </a:ext>
                  </a:extLst>
                </a:gridCol>
              </a:tblGrid>
              <a:tr h="180975">
                <a:tc>
                  <a:txBody>
                    <a:bodyPr/>
                    <a:lstStyle/>
                    <a:p>
                      <a:pPr>
                        <a:lnSpc>
                          <a:spcPct val="107000"/>
                        </a:lnSpc>
                        <a:spcAft>
                          <a:spcPts val="0"/>
                        </a:spcAft>
                      </a:pPr>
                      <a:r>
                        <a:rPr lang="en-GB" sz="2000" dirty="0">
                          <a:effectLst/>
                          <a:latin typeface="Arial"/>
                          <a:ea typeface="Times New Roman" panose="02020603050405020304" pitchFamily="18" charset="0"/>
                          <a:cs typeface="Times New Roman"/>
                        </a:rPr>
                        <a:t>25-38</a:t>
                      </a:r>
                      <a:r>
                        <a:rPr lang="en-GB" sz="2000" dirty="0">
                          <a:solidFill>
                            <a:srgbClr val="000000"/>
                          </a:solidFill>
                          <a:effectLst/>
                          <a:latin typeface="Arial"/>
                          <a:ea typeface="Times New Roman" panose="02020603050405020304" pitchFamily="18" charset="0"/>
                          <a:cs typeface="Times New Roman"/>
                        </a:rPr>
                        <a:t>% = 1</a:t>
                      </a:r>
                      <a:endParaRPr lang="en-GB" sz="1200" dirty="0">
                        <a:effectLst/>
                        <a:latin typeface="Arial"/>
                        <a:ea typeface="Calibri" panose="020F0502020204030204" pitchFamily="34" charset="0"/>
                        <a:cs typeface="Times New Roman"/>
                      </a:endParaRPr>
                    </a:p>
                  </a:txBody>
                  <a:tcPr marL="68580" marR="68580" marT="9525" marB="9525" anchor="ctr">
                    <a:lnL>
                      <a:noFill/>
                    </a:lnL>
                    <a:lnR>
                      <a:noFill/>
                    </a:lnR>
                    <a:lnT>
                      <a:noFill/>
                    </a:lnT>
                    <a:lnB>
                      <a:noFill/>
                    </a:lnB>
                    <a:solidFill>
                      <a:srgbClr val="D9D9D9"/>
                    </a:solidFill>
                  </a:tcPr>
                </a:tc>
                <a:extLst>
                  <a:ext uri="{0D108BD9-81ED-4DB2-BD59-A6C34878D82A}">
                    <a16:rowId xmlns:a16="http://schemas.microsoft.com/office/drawing/2014/main" val="2345067242"/>
                  </a:ext>
                </a:extLst>
              </a:tr>
              <a:tr h="259617">
                <a:tc>
                  <a:txBody>
                    <a:bodyPr/>
                    <a:lstStyle/>
                    <a:p>
                      <a:pPr>
                        <a:lnSpc>
                          <a:spcPct val="107000"/>
                        </a:lnSpc>
                        <a:spcAft>
                          <a:spcPts val="0"/>
                        </a:spcAft>
                      </a:pPr>
                      <a:r>
                        <a:rPr lang="en-GB" sz="2000" b="1" dirty="0">
                          <a:solidFill>
                            <a:schemeClr val="tx1"/>
                          </a:solidFill>
                          <a:effectLst/>
                          <a:latin typeface="Arial"/>
                          <a:ea typeface="Times New Roman" panose="02020603050405020304" pitchFamily="18" charset="0"/>
                          <a:cs typeface="Times New Roman"/>
                        </a:rPr>
                        <a:t>39-62% = 2</a:t>
                      </a:r>
                      <a:endParaRPr lang="en-GB" sz="1200" b="1" dirty="0">
                        <a:solidFill>
                          <a:schemeClr val="tx1"/>
                        </a:solidFill>
                        <a:effectLst/>
                        <a:latin typeface="Arial"/>
                        <a:ea typeface="Calibri" panose="020F0502020204030204" pitchFamily="34" charset="0"/>
                        <a:cs typeface="Times New Roman"/>
                      </a:endParaRPr>
                    </a:p>
                  </a:txBody>
                  <a:tcPr marL="68580" marR="68580" marT="9525" marB="9525" anchor="ctr">
                    <a:lnL>
                      <a:noFill/>
                    </a:lnL>
                    <a:lnR>
                      <a:noFill/>
                    </a:lnR>
                    <a:lnT>
                      <a:noFill/>
                    </a:lnT>
                    <a:lnB>
                      <a:noFill/>
                    </a:lnB>
                    <a:solidFill>
                      <a:srgbClr val="D9D9D9"/>
                    </a:solidFill>
                  </a:tcPr>
                </a:tc>
                <a:extLst>
                  <a:ext uri="{0D108BD9-81ED-4DB2-BD59-A6C34878D82A}">
                    <a16:rowId xmlns:a16="http://schemas.microsoft.com/office/drawing/2014/main" val="4007380299"/>
                  </a:ext>
                </a:extLst>
              </a:tr>
              <a:tr h="180975">
                <a:tc>
                  <a:txBody>
                    <a:bodyPr/>
                    <a:lstStyle/>
                    <a:p>
                      <a:pPr>
                        <a:lnSpc>
                          <a:spcPct val="107000"/>
                        </a:lnSpc>
                        <a:spcAft>
                          <a:spcPts val="0"/>
                        </a:spcAft>
                      </a:pPr>
                      <a:r>
                        <a:rPr lang="en-GB" sz="2000" b="0" dirty="0">
                          <a:solidFill>
                            <a:srgbClr val="000000"/>
                          </a:solidFill>
                          <a:effectLst/>
                          <a:latin typeface="Arial"/>
                          <a:ea typeface="Times New Roman" panose="02020603050405020304" pitchFamily="18" charset="0"/>
                          <a:cs typeface="Times New Roman"/>
                        </a:rPr>
                        <a:t>63-87% = 3</a:t>
                      </a:r>
                      <a:endParaRPr lang="en-GB" sz="1200" b="0" dirty="0">
                        <a:effectLst/>
                        <a:latin typeface="Arial"/>
                        <a:ea typeface="Calibri" panose="020F0502020204030204" pitchFamily="34" charset="0"/>
                        <a:cs typeface="Times New Roman"/>
                      </a:endParaRPr>
                    </a:p>
                  </a:txBody>
                  <a:tcPr marL="68580" marR="68580" marT="9525" marB="9525" anchor="ctr">
                    <a:lnL>
                      <a:noFill/>
                    </a:lnL>
                    <a:lnR>
                      <a:noFill/>
                    </a:lnR>
                    <a:lnT>
                      <a:noFill/>
                    </a:lnT>
                    <a:lnB>
                      <a:noFill/>
                    </a:lnB>
                    <a:solidFill>
                      <a:srgbClr val="D9D9D9"/>
                    </a:solidFill>
                  </a:tcPr>
                </a:tc>
                <a:extLst>
                  <a:ext uri="{0D108BD9-81ED-4DB2-BD59-A6C34878D82A}">
                    <a16:rowId xmlns:a16="http://schemas.microsoft.com/office/drawing/2014/main" val="2540470758"/>
                  </a:ext>
                </a:extLst>
              </a:tr>
              <a:tr h="180975">
                <a:tc>
                  <a:txBody>
                    <a:bodyPr/>
                    <a:lstStyle/>
                    <a:p>
                      <a:pPr>
                        <a:lnSpc>
                          <a:spcPct val="107000"/>
                        </a:lnSpc>
                        <a:spcAft>
                          <a:spcPts val="0"/>
                        </a:spcAft>
                      </a:pPr>
                      <a:r>
                        <a:rPr lang="en-GB" sz="2000" dirty="0">
                          <a:solidFill>
                            <a:srgbClr val="000000"/>
                          </a:solidFill>
                          <a:effectLst/>
                          <a:latin typeface="Arial"/>
                          <a:ea typeface="Times New Roman" panose="02020603050405020304" pitchFamily="18" charset="0"/>
                          <a:cs typeface="Times New Roman"/>
                        </a:rPr>
                        <a:t>&gt;87% = 4</a:t>
                      </a:r>
                      <a:endParaRPr lang="en-GB" sz="1200" dirty="0">
                        <a:effectLst/>
                        <a:latin typeface="Arial"/>
                        <a:ea typeface="Calibri" panose="020F0502020204030204" pitchFamily="34" charset="0"/>
                        <a:cs typeface="Times New Roman"/>
                      </a:endParaRPr>
                    </a:p>
                  </a:txBody>
                  <a:tcPr marL="68580" marR="68580" marT="9525" marB="9525" anchor="ctr">
                    <a:lnL>
                      <a:noFill/>
                    </a:lnL>
                    <a:lnR>
                      <a:noFill/>
                    </a:lnR>
                    <a:lnT>
                      <a:noFill/>
                    </a:lnT>
                    <a:lnB>
                      <a:noFill/>
                    </a:lnB>
                    <a:solidFill>
                      <a:srgbClr val="D9D9D9"/>
                    </a:solidFill>
                  </a:tcPr>
                </a:tc>
                <a:extLst>
                  <a:ext uri="{0D108BD9-81ED-4DB2-BD59-A6C34878D82A}">
                    <a16:rowId xmlns:a16="http://schemas.microsoft.com/office/drawing/2014/main" val="515357376"/>
                  </a:ext>
                </a:extLst>
              </a:tr>
            </a:tbl>
          </a:graphicData>
        </a:graphic>
      </p:graphicFrame>
    </p:spTree>
    <p:extLst>
      <p:ext uri="{BB962C8B-B14F-4D97-AF65-F5344CB8AC3E}">
        <p14:creationId xmlns:p14="http://schemas.microsoft.com/office/powerpoint/2010/main" val="88411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F335-D6E7-4796-BE70-7B0EE7841B3F}"/>
              </a:ext>
            </a:extLst>
          </p:cNvPr>
          <p:cNvSpPr>
            <a:spLocks noGrp="1"/>
          </p:cNvSpPr>
          <p:nvPr>
            <p:ph type="title"/>
          </p:nvPr>
        </p:nvSpPr>
        <p:spPr/>
        <p:txBody>
          <a:bodyPr/>
          <a:lstStyle/>
          <a:p>
            <a:r>
              <a:rPr lang="en-GB" sz="4400" dirty="0">
                <a:solidFill>
                  <a:srgbClr val="5F2861"/>
                </a:solidFill>
              </a:rPr>
              <a:t>How we reach a rating - example</a:t>
            </a:r>
          </a:p>
        </p:txBody>
      </p:sp>
      <p:pic>
        <p:nvPicPr>
          <p:cNvPr id="4" name="Graphic 3">
            <a:extLst>
              <a:ext uri="{FF2B5EF4-FFF2-40B4-BE49-F238E27FC236}">
                <a16:creationId xmlns:a16="http://schemas.microsoft.com/office/drawing/2014/main" id="{F0B52BE0-7811-4C94-9FC1-05496AB077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1983" y="89104"/>
            <a:ext cx="1618975" cy="1325033"/>
          </a:xfrm>
          <a:prstGeom prst="rect">
            <a:avLst/>
          </a:prstGeom>
        </p:spPr>
      </p:pic>
      <p:graphicFrame>
        <p:nvGraphicFramePr>
          <p:cNvPr id="3" name="Table 6">
            <a:extLst>
              <a:ext uri="{FF2B5EF4-FFF2-40B4-BE49-F238E27FC236}">
                <a16:creationId xmlns:a16="http://schemas.microsoft.com/office/drawing/2014/main" id="{430DD5B4-2AE3-4B02-BEE2-82ECE462E33D}"/>
              </a:ext>
            </a:extLst>
          </p:cNvPr>
          <p:cNvGraphicFramePr>
            <a:graphicFrameLocks noGrp="1"/>
          </p:cNvGraphicFramePr>
          <p:nvPr>
            <p:extLst>
              <p:ext uri="{D42A27DB-BD31-4B8C-83A1-F6EECF244321}">
                <p14:modId xmlns:p14="http://schemas.microsoft.com/office/powerpoint/2010/main" val="3686835993"/>
              </p:ext>
            </p:extLst>
          </p:nvPr>
        </p:nvGraphicFramePr>
        <p:xfrm>
          <a:off x="800100" y="1540838"/>
          <a:ext cx="7252079" cy="4544699"/>
        </p:xfrm>
        <a:graphic>
          <a:graphicData uri="http://schemas.openxmlformats.org/drawingml/2006/table">
            <a:tbl>
              <a:tblPr firstRow="1" bandRow="1">
                <a:tableStyleId>{5C22544A-7EE6-4342-B048-85BDC9FD1C3A}</a:tableStyleId>
              </a:tblPr>
              <a:tblGrid>
                <a:gridCol w="5409631">
                  <a:extLst>
                    <a:ext uri="{9D8B030D-6E8A-4147-A177-3AD203B41FA5}">
                      <a16:colId xmlns:a16="http://schemas.microsoft.com/office/drawing/2014/main" val="1882435927"/>
                    </a:ext>
                  </a:extLst>
                </a:gridCol>
                <a:gridCol w="1842448">
                  <a:extLst>
                    <a:ext uri="{9D8B030D-6E8A-4147-A177-3AD203B41FA5}">
                      <a16:colId xmlns:a16="http://schemas.microsoft.com/office/drawing/2014/main" val="3736640937"/>
                    </a:ext>
                  </a:extLst>
                </a:gridCol>
              </a:tblGrid>
              <a:tr h="481410">
                <a:tc>
                  <a:txBody>
                    <a:bodyPr/>
                    <a:lstStyle/>
                    <a:p>
                      <a:r>
                        <a:rPr lang="en-GB" sz="1800" dirty="0"/>
                        <a:t>Quality statement</a:t>
                      </a:r>
                    </a:p>
                  </a:txBody>
                  <a:tcPr/>
                </a:tc>
                <a:tc>
                  <a:txBody>
                    <a:bodyPr/>
                    <a:lstStyle/>
                    <a:p>
                      <a:r>
                        <a:rPr lang="en-GB" sz="1800" dirty="0"/>
                        <a:t>Score</a:t>
                      </a:r>
                    </a:p>
                  </a:txBody>
                  <a:tcPr/>
                </a:tc>
                <a:extLst>
                  <a:ext uri="{0D108BD9-81ED-4DB2-BD59-A6C34878D82A}">
                    <a16:rowId xmlns:a16="http://schemas.microsoft.com/office/drawing/2014/main" val="3772629124"/>
                  </a:ext>
                </a:extLst>
              </a:tr>
              <a:tr h="240705">
                <a:tc>
                  <a:txBody>
                    <a:bodyPr/>
                    <a:lstStyle/>
                    <a:p>
                      <a:r>
                        <a:rPr lang="en-GB" sz="1800" dirty="0"/>
                        <a:t>Learning culture</a:t>
                      </a:r>
                    </a:p>
                  </a:txBody>
                  <a:tcPr>
                    <a:solidFill>
                      <a:schemeClr val="bg1">
                        <a:lumMod val="85000"/>
                      </a:schemeClr>
                    </a:solidFill>
                  </a:tcPr>
                </a:tc>
                <a:tc>
                  <a:txBody>
                    <a:bodyPr/>
                    <a:lstStyle/>
                    <a:p>
                      <a:r>
                        <a:rPr lang="en-GB" sz="1800" dirty="0"/>
                        <a:t>2</a:t>
                      </a:r>
                    </a:p>
                  </a:txBody>
                  <a:tcPr>
                    <a:solidFill>
                      <a:schemeClr val="bg1">
                        <a:lumMod val="85000"/>
                      </a:schemeClr>
                    </a:solidFill>
                  </a:tcPr>
                </a:tc>
                <a:extLst>
                  <a:ext uri="{0D108BD9-81ED-4DB2-BD59-A6C34878D82A}">
                    <a16:rowId xmlns:a16="http://schemas.microsoft.com/office/drawing/2014/main" val="3124146125"/>
                  </a:ext>
                </a:extLst>
              </a:tr>
              <a:tr h="240705">
                <a:tc>
                  <a:txBody>
                    <a:bodyPr/>
                    <a:lstStyle/>
                    <a:p>
                      <a:r>
                        <a:rPr lang="en-GB" sz="1800" dirty="0"/>
                        <a:t>Medicines optimisation</a:t>
                      </a:r>
                    </a:p>
                  </a:txBody>
                  <a:tcPr>
                    <a:solidFill>
                      <a:schemeClr val="bg1">
                        <a:lumMod val="85000"/>
                      </a:schemeClr>
                    </a:solidFill>
                  </a:tcPr>
                </a:tc>
                <a:tc>
                  <a:txBody>
                    <a:bodyPr/>
                    <a:lstStyle/>
                    <a:p>
                      <a:r>
                        <a:rPr lang="en-GB" sz="1800" dirty="0"/>
                        <a:t>2</a:t>
                      </a:r>
                    </a:p>
                  </a:txBody>
                  <a:tcPr>
                    <a:solidFill>
                      <a:schemeClr val="bg1">
                        <a:lumMod val="85000"/>
                      </a:schemeClr>
                    </a:solidFill>
                  </a:tcPr>
                </a:tc>
                <a:extLst>
                  <a:ext uri="{0D108BD9-81ED-4DB2-BD59-A6C34878D82A}">
                    <a16:rowId xmlns:a16="http://schemas.microsoft.com/office/drawing/2014/main" val="1712306853"/>
                  </a:ext>
                </a:extLst>
              </a:tr>
              <a:tr h="320040">
                <a:tc>
                  <a:txBody>
                    <a:bodyPr/>
                    <a:lstStyle/>
                    <a:p>
                      <a:r>
                        <a:rPr lang="en-GB" sz="1800" dirty="0"/>
                        <a:t>Safe systems, pathways and transitions</a:t>
                      </a:r>
                    </a:p>
                  </a:txBody>
                  <a:tcPr>
                    <a:solidFill>
                      <a:schemeClr val="bg1">
                        <a:lumMod val="85000"/>
                      </a:schemeClr>
                    </a:solidFill>
                  </a:tcPr>
                </a:tc>
                <a:tc>
                  <a:txBody>
                    <a:bodyPr/>
                    <a:lstStyle/>
                    <a:p>
                      <a:r>
                        <a:rPr lang="en-GB" sz="1800" dirty="0"/>
                        <a:t>1</a:t>
                      </a:r>
                    </a:p>
                  </a:txBody>
                  <a:tcPr>
                    <a:solidFill>
                      <a:schemeClr val="bg1">
                        <a:lumMod val="85000"/>
                      </a:schemeClr>
                    </a:solidFill>
                  </a:tcPr>
                </a:tc>
                <a:extLst>
                  <a:ext uri="{0D108BD9-81ED-4DB2-BD59-A6C34878D82A}">
                    <a16:rowId xmlns:a16="http://schemas.microsoft.com/office/drawing/2014/main" val="4170570857"/>
                  </a:ext>
                </a:extLst>
              </a:tr>
              <a:tr h="320040">
                <a:tc>
                  <a:txBody>
                    <a:bodyPr/>
                    <a:lstStyle/>
                    <a:p>
                      <a:r>
                        <a:rPr lang="en-GB" sz="1800" dirty="0"/>
                        <a:t>Infection prevention and control</a:t>
                      </a:r>
                    </a:p>
                  </a:txBody>
                  <a:tcPr>
                    <a:solidFill>
                      <a:schemeClr val="accent6">
                        <a:lumMod val="40000"/>
                        <a:lumOff val="60000"/>
                      </a:schemeClr>
                    </a:solidFill>
                  </a:tcPr>
                </a:tc>
                <a:tc>
                  <a:txBody>
                    <a:bodyPr/>
                    <a:lstStyle/>
                    <a:p>
                      <a:r>
                        <a:rPr lang="en-GB" sz="1800" dirty="0"/>
                        <a:t>2</a:t>
                      </a:r>
                    </a:p>
                  </a:txBody>
                  <a:tcPr>
                    <a:solidFill>
                      <a:schemeClr val="accent6">
                        <a:lumMod val="40000"/>
                        <a:lumOff val="60000"/>
                      </a:schemeClr>
                    </a:solidFill>
                  </a:tcPr>
                </a:tc>
                <a:extLst>
                  <a:ext uri="{0D108BD9-81ED-4DB2-BD59-A6C34878D82A}">
                    <a16:rowId xmlns:a16="http://schemas.microsoft.com/office/drawing/2014/main" val="2851643964"/>
                  </a:ext>
                </a:extLst>
              </a:tr>
              <a:tr h="267450">
                <a:tc>
                  <a:txBody>
                    <a:bodyPr/>
                    <a:lstStyle/>
                    <a:p>
                      <a:r>
                        <a:rPr lang="en-GB" sz="1800" dirty="0"/>
                        <a:t>Safeguarding</a:t>
                      </a:r>
                    </a:p>
                  </a:txBody>
                  <a:tcPr>
                    <a:solidFill>
                      <a:schemeClr val="bg1">
                        <a:lumMod val="85000"/>
                      </a:schemeClr>
                    </a:solidFill>
                  </a:tcPr>
                </a:tc>
                <a:tc>
                  <a:txBody>
                    <a:bodyPr/>
                    <a:lstStyle/>
                    <a:p>
                      <a:r>
                        <a:rPr lang="en-GB" sz="1800" dirty="0"/>
                        <a:t>1</a:t>
                      </a:r>
                    </a:p>
                  </a:txBody>
                  <a:tcPr>
                    <a:solidFill>
                      <a:schemeClr val="bg1">
                        <a:lumMod val="85000"/>
                      </a:schemeClr>
                    </a:solidFill>
                  </a:tcPr>
                </a:tc>
                <a:extLst>
                  <a:ext uri="{0D108BD9-81ED-4DB2-BD59-A6C34878D82A}">
                    <a16:rowId xmlns:a16="http://schemas.microsoft.com/office/drawing/2014/main" val="3123766475"/>
                  </a:ext>
                </a:extLst>
              </a:tr>
              <a:tr h="320040">
                <a:tc>
                  <a:txBody>
                    <a:bodyPr/>
                    <a:lstStyle/>
                    <a:p>
                      <a:r>
                        <a:rPr lang="en-GB" sz="1800" dirty="0"/>
                        <a:t>Involving people to manage risks</a:t>
                      </a:r>
                    </a:p>
                  </a:txBody>
                  <a:tcPr>
                    <a:solidFill>
                      <a:schemeClr val="bg1">
                        <a:lumMod val="85000"/>
                      </a:schemeClr>
                    </a:solidFill>
                  </a:tcPr>
                </a:tc>
                <a:tc>
                  <a:txBody>
                    <a:bodyPr/>
                    <a:lstStyle/>
                    <a:p>
                      <a:r>
                        <a:rPr lang="en-GB" sz="1800" dirty="0"/>
                        <a:t>2</a:t>
                      </a:r>
                    </a:p>
                  </a:txBody>
                  <a:tcPr>
                    <a:solidFill>
                      <a:schemeClr val="bg1">
                        <a:lumMod val="85000"/>
                      </a:schemeClr>
                    </a:solidFill>
                  </a:tcPr>
                </a:tc>
                <a:extLst>
                  <a:ext uri="{0D108BD9-81ED-4DB2-BD59-A6C34878D82A}">
                    <a16:rowId xmlns:a16="http://schemas.microsoft.com/office/drawing/2014/main" val="301115768"/>
                  </a:ext>
                </a:extLst>
              </a:tr>
              <a:tr h="182880">
                <a:tc>
                  <a:txBody>
                    <a:bodyPr/>
                    <a:lstStyle/>
                    <a:p>
                      <a:r>
                        <a:rPr lang="en-GB" sz="1800" dirty="0"/>
                        <a:t>Safe environments</a:t>
                      </a:r>
                    </a:p>
                  </a:txBody>
                  <a:tcPr>
                    <a:solidFill>
                      <a:schemeClr val="bg1">
                        <a:lumMod val="85000"/>
                      </a:schemeClr>
                    </a:solidFill>
                  </a:tcPr>
                </a:tc>
                <a:tc>
                  <a:txBody>
                    <a:bodyPr/>
                    <a:lstStyle/>
                    <a:p>
                      <a:r>
                        <a:rPr lang="en-GB" sz="1800" dirty="0"/>
                        <a:t>1</a:t>
                      </a:r>
                    </a:p>
                  </a:txBody>
                  <a:tcPr>
                    <a:solidFill>
                      <a:schemeClr val="bg1">
                        <a:lumMod val="85000"/>
                      </a:schemeClr>
                    </a:solidFill>
                  </a:tcPr>
                </a:tc>
                <a:extLst>
                  <a:ext uri="{0D108BD9-81ED-4DB2-BD59-A6C34878D82A}">
                    <a16:rowId xmlns:a16="http://schemas.microsoft.com/office/drawing/2014/main" val="405759937"/>
                  </a:ext>
                </a:extLst>
              </a:tr>
              <a:tr h="182880">
                <a:tc>
                  <a:txBody>
                    <a:bodyPr/>
                    <a:lstStyle/>
                    <a:p>
                      <a:r>
                        <a:rPr lang="en-GB" sz="1800" dirty="0"/>
                        <a:t>Safe and effective staffing</a:t>
                      </a:r>
                    </a:p>
                  </a:txBody>
                  <a:tcPr>
                    <a:solidFill>
                      <a:schemeClr val="bg1">
                        <a:lumMod val="85000"/>
                      </a:schemeClr>
                    </a:solidFill>
                  </a:tcPr>
                </a:tc>
                <a:tc>
                  <a:txBody>
                    <a:bodyPr/>
                    <a:lstStyle/>
                    <a:p>
                      <a:r>
                        <a:rPr lang="en-GB" sz="1800" dirty="0"/>
                        <a:t>2</a:t>
                      </a:r>
                    </a:p>
                  </a:txBody>
                  <a:tcPr>
                    <a:solidFill>
                      <a:schemeClr val="bg1">
                        <a:lumMod val="85000"/>
                      </a:schemeClr>
                    </a:solidFill>
                  </a:tcPr>
                </a:tc>
                <a:extLst>
                  <a:ext uri="{0D108BD9-81ED-4DB2-BD59-A6C34878D82A}">
                    <a16:rowId xmlns:a16="http://schemas.microsoft.com/office/drawing/2014/main" val="4148002157"/>
                  </a:ext>
                </a:extLst>
              </a:tr>
              <a:tr h="497129">
                <a:tc>
                  <a:txBody>
                    <a:bodyPr/>
                    <a:lstStyle/>
                    <a:p>
                      <a:r>
                        <a:rPr lang="en-GB" sz="1800" b="1" dirty="0">
                          <a:solidFill>
                            <a:schemeClr val="bg1"/>
                          </a:solidFill>
                        </a:rPr>
                        <a:t>Total score ÷ maximum score</a:t>
                      </a:r>
                    </a:p>
                  </a:txBody>
                  <a:tcPr>
                    <a:solidFill>
                      <a:schemeClr val="accent1"/>
                    </a:solidFill>
                  </a:tcPr>
                </a:tc>
                <a:tc>
                  <a:txBody>
                    <a:bodyPr/>
                    <a:lstStyle/>
                    <a:p>
                      <a:r>
                        <a:rPr lang="en-GB" sz="1800" b="1" dirty="0">
                          <a:solidFill>
                            <a:schemeClr val="bg1"/>
                          </a:solidFill>
                        </a:rPr>
                        <a:t>13÷32=41%</a:t>
                      </a:r>
                    </a:p>
                  </a:txBody>
                  <a:tcPr>
                    <a:solidFill>
                      <a:schemeClr val="accent1"/>
                    </a:solidFill>
                  </a:tcPr>
                </a:tc>
                <a:extLst>
                  <a:ext uri="{0D108BD9-81ED-4DB2-BD59-A6C34878D82A}">
                    <a16:rowId xmlns:a16="http://schemas.microsoft.com/office/drawing/2014/main" val="2229709846"/>
                  </a:ext>
                </a:extLst>
              </a:tr>
              <a:tr h="481410">
                <a:tc>
                  <a:txBody>
                    <a:bodyPr/>
                    <a:lstStyle/>
                    <a:p>
                      <a:r>
                        <a:rPr lang="en-GB" sz="1800" b="1" dirty="0">
                          <a:solidFill>
                            <a:schemeClr val="bg1"/>
                          </a:solidFill>
                        </a:rPr>
                        <a:t>Key question rating</a:t>
                      </a:r>
                    </a:p>
                  </a:txBody>
                  <a:tcPr>
                    <a:solidFill>
                      <a:schemeClr val="accent1"/>
                    </a:solidFill>
                  </a:tcPr>
                </a:tc>
                <a:tc>
                  <a:txBody>
                    <a:bodyPr/>
                    <a:lstStyle/>
                    <a:p>
                      <a:r>
                        <a:rPr lang="en-GB" sz="1800" b="1" dirty="0">
                          <a:solidFill>
                            <a:schemeClr val="bg1"/>
                          </a:solidFill>
                        </a:rPr>
                        <a:t>Requires improvement</a:t>
                      </a:r>
                    </a:p>
                  </a:txBody>
                  <a:tcPr>
                    <a:solidFill>
                      <a:schemeClr val="accent1"/>
                    </a:solidFill>
                  </a:tcPr>
                </a:tc>
                <a:extLst>
                  <a:ext uri="{0D108BD9-81ED-4DB2-BD59-A6C34878D82A}">
                    <a16:rowId xmlns:a16="http://schemas.microsoft.com/office/drawing/2014/main" val="3306363405"/>
                  </a:ext>
                </a:extLst>
              </a:tr>
            </a:tbl>
          </a:graphicData>
        </a:graphic>
      </p:graphicFrame>
      <p:graphicFrame>
        <p:nvGraphicFramePr>
          <p:cNvPr id="8" name="Table 7">
            <a:extLst>
              <a:ext uri="{FF2B5EF4-FFF2-40B4-BE49-F238E27FC236}">
                <a16:creationId xmlns:a16="http://schemas.microsoft.com/office/drawing/2014/main" id="{174DE6E8-09B7-42F5-A207-F6107C631785}"/>
              </a:ext>
            </a:extLst>
          </p:cNvPr>
          <p:cNvGraphicFramePr>
            <a:graphicFrameLocks noGrp="1"/>
          </p:cNvGraphicFramePr>
          <p:nvPr/>
        </p:nvGraphicFramePr>
        <p:xfrm>
          <a:off x="8488907" y="1540838"/>
          <a:ext cx="3318985" cy="1611884"/>
        </p:xfrm>
        <a:graphic>
          <a:graphicData uri="http://schemas.openxmlformats.org/drawingml/2006/table">
            <a:tbl>
              <a:tblPr firstRow="1" firstCol="1" bandRow="1"/>
              <a:tblGrid>
                <a:gridCol w="3318985">
                  <a:extLst>
                    <a:ext uri="{9D8B030D-6E8A-4147-A177-3AD203B41FA5}">
                      <a16:colId xmlns:a16="http://schemas.microsoft.com/office/drawing/2014/main" val="3430050349"/>
                    </a:ext>
                  </a:extLst>
                </a:gridCol>
              </a:tblGrid>
              <a:tr h="180975">
                <a:tc>
                  <a:txBody>
                    <a:bodyPr/>
                    <a:lstStyle/>
                    <a:p>
                      <a:pPr>
                        <a:lnSpc>
                          <a:spcPct val="107000"/>
                        </a:lnSpc>
                        <a:spcAft>
                          <a:spcPts val="0"/>
                        </a:spcAft>
                      </a:pPr>
                      <a:r>
                        <a:rPr lang="en-GB" sz="2000" dirty="0">
                          <a:effectLst/>
                          <a:latin typeface="Arial"/>
                          <a:ea typeface="Times New Roman" panose="02020603050405020304" pitchFamily="18" charset="0"/>
                          <a:cs typeface="Times New Roman"/>
                        </a:rPr>
                        <a:t>25-38</a:t>
                      </a:r>
                      <a:r>
                        <a:rPr lang="en-GB" sz="2000" dirty="0">
                          <a:solidFill>
                            <a:srgbClr val="000000"/>
                          </a:solidFill>
                          <a:effectLst/>
                          <a:latin typeface="Arial"/>
                          <a:ea typeface="Times New Roman" panose="02020603050405020304" pitchFamily="18" charset="0"/>
                          <a:cs typeface="Times New Roman"/>
                        </a:rPr>
                        <a:t>% = Inadequate</a:t>
                      </a:r>
                      <a:endParaRPr lang="en-GB" sz="1200" dirty="0">
                        <a:effectLst/>
                        <a:latin typeface="Arial"/>
                        <a:ea typeface="Calibri" panose="020F0502020204030204" pitchFamily="34" charset="0"/>
                        <a:cs typeface="Times New Roman"/>
                      </a:endParaRPr>
                    </a:p>
                  </a:txBody>
                  <a:tcPr marL="68580" marR="68580" marT="9525" marB="9525" anchor="ctr">
                    <a:lnL>
                      <a:noFill/>
                    </a:lnL>
                    <a:lnR>
                      <a:noFill/>
                    </a:lnR>
                    <a:lnT>
                      <a:noFill/>
                    </a:lnT>
                    <a:lnB>
                      <a:noFill/>
                    </a:lnB>
                    <a:solidFill>
                      <a:srgbClr val="D9D9D9"/>
                    </a:solidFill>
                  </a:tcPr>
                </a:tc>
                <a:extLst>
                  <a:ext uri="{0D108BD9-81ED-4DB2-BD59-A6C34878D82A}">
                    <a16:rowId xmlns:a16="http://schemas.microsoft.com/office/drawing/2014/main" val="2345067242"/>
                  </a:ext>
                </a:extLst>
              </a:tr>
              <a:tr h="259617">
                <a:tc>
                  <a:txBody>
                    <a:bodyPr/>
                    <a:lstStyle/>
                    <a:p>
                      <a:pPr>
                        <a:lnSpc>
                          <a:spcPct val="107000"/>
                        </a:lnSpc>
                        <a:spcAft>
                          <a:spcPts val="0"/>
                        </a:spcAft>
                      </a:pPr>
                      <a:r>
                        <a:rPr lang="en-GB" sz="2000" b="1" dirty="0">
                          <a:solidFill>
                            <a:schemeClr val="tx1"/>
                          </a:solidFill>
                          <a:effectLst/>
                          <a:latin typeface="Arial"/>
                          <a:ea typeface="Times New Roman" panose="02020603050405020304" pitchFamily="18" charset="0"/>
                          <a:cs typeface="Times New Roman"/>
                        </a:rPr>
                        <a:t>39-62% = Requires improvement</a:t>
                      </a:r>
                      <a:endParaRPr lang="en-GB" sz="1200" b="1" dirty="0">
                        <a:solidFill>
                          <a:schemeClr val="tx1"/>
                        </a:solidFill>
                        <a:effectLst/>
                        <a:latin typeface="Arial"/>
                        <a:ea typeface="Calibri" panose="020F0502020204030204" pitchFamily="34" charset="0"/>
                        <a:cs typeface="Times New Roman"/>
                      </a:endParaRPr>
                    </a:p>
                  </a:txBody>
                  <a:tcPr marL="68580" marR="68580" marT="9525" marB="9525" anchor="ctr">
                    <a:lnL>
                      <a:noFill/>
                    </a:lnL>
                    <a:lnR>
                      <a:noFill/>
                    </a:lnR>
                    <a:lnT>
                      <a:noFill/>
                    </a:lnT>
                    <a:lnB>
                      <a:noFill/>
                    </a:lnB>
                    <a:solidFill>
                      <a:srgbClr val="D9D9D9"/>
                    </a:solidFill>
                  </a:tcPr>
                </a:tc>
                <a:extLst>
                  <a:ext uri="{0D108BD9-81ED-4DB2-BD59-A6C34878D82A}">
                    <a16:rowId xmlns:a16="http://schemas.microsoft.com/office/drawing/2014/main" val="4007380299"/>
                  </a:ext>
                </a:extLst>
              </a:tr>
              <a:tr h="180975">
                <a:tc>
                  <a:txBody>
                    <a:bodyPr/>
                    <a:lstStyle/>
                    <a:p>
                      <a:pPr>
                        <a:lnSpc>
                          <a:spcPct val="107000"/>
                        </a:lnSpc>
                        <a:spcAft>
                          <a:spcPts val="0"/>
                        </a:spcAft>
                      </a:pPr>
                      <a:r>
                        <a:rPr lang="en-GB" sz="2000" b="0" dirty="0">
                          <a:solidFill>
                            <a:srgbClr val="000000"/>
                          </a:solidFill>
                          <a:effectLst/>
                          <a:latin typeface="Arial"/>
                          <a:ea typeface="Times New Roman" panose="02020603050405020304" pitchFamily="18" charset="0"/>
                          <a:cs typeface="Times New Roman"/>
                        </a:rPr>
                        <a:t>63-87% = Good</a:t>
                      </a:r>
                      <a:endParaRPr lang="en-GB" sz="1200" b="0" dirty="0">
                        <a:effectLst/>
                        <a:latin typeface="Arial"/>
                        <a:ea typeface="Calibri" panose="020F0502020204030204" pitchFamily="34" charset="0"/>
                        <a:cs typeface="Times New Roman"/>
                      </a:endParaRPr>
                    </a:p>
                  </a:txBody>
                  <a:tcPr marL="68580" marR="68580" marT="9525" marB="9525" anchor="ctr">
                    <a:lnL>
                      <a:noFill/>
                    </a:lnL>
                    <a:lnR>
                      <a:noFill/>
                    </a:lnR>
                    <a:lnT>
                      <a:noFill/>
                    </a:lnT>
                    <a:lnB>
                      <a:noFill/>
                    </a:lnB>
                    <a:solidFill>
                      <a:srgbClr val="D9D9D9"/>
                    </a:solidFill>
                  </a:tcPr>
                </a:tc>
                <a:extLst>
                  <a:ext uri="{0D108BD9-81ED-4DB2-BD59-A6C34878D82A}">
                    <a16:rowId xmlns:a16="http://schemas.microsoft.com/office/drawing/2014/main" val="2540470758"/>
                  </a:ext>
                </a:extLst>
              </a:tr>
              <a:tr h="180975">
                <a:tc>
                  <a:txBody>
                    <a:bodyPr/>
                    <a:lstStyle/>
                    <a:p>
                      <a:pPr>
                        <a:lnSpc>
                          <a:spcPct val="107000"/>
                        </a:lnSpc>
                        <a:spcAft>
                          <a:spcPts val="0"/>
                        </a:spcAft>
                      </a:pPr>
                      <a:r>
                        <a:rPr lang="en-GB" sz="2000" dirty="0">
                          <a:solidFill>
                            <a:srgbClr val="000000"/>
                          </a:solidFill>
                          <a:effectLst/>
                          <a:latin typeface="Arial"/>
                          <a:ea typeface="Times New Roman" panose="02020603050405020304" pitchFamily="18" charset="0"/>
                          <a:cs typeface="Times New Roman"/>
                        </a:rPr>
                        <a:t>&gt;87% = Outstanding</a:t>
                      </a:r>
                      <a:endParaRPr lang="en-GB" sz="1200" dirty="0">
                        <a:effectLst/>
                        <a:latin typeface="Arial"/>
                        <a:ea typeface="Calibri" panose="020F0502020204030204" pitchFamily="34" charset="0"/>
                        <a:cs typeface="Times New Roman"/>
                      </a:endParaRPr>
                    </a:p>
                  </a:txBody>
                  <a:tcPr marL="68580" marR="68580" marT="9525" marB="9525" anchor="ctr">
                    <a:lnL>
                      <a:noFill/>
                    </a:lnL>
                    <a:lnR>
                      <a:noFill/>
                    </a:lnR>
                    <a:lnT>
                      <a:noFill/>
                    </a:lnT>
                    <a:lnB>
                      <a:noFill/>
                    </a:lnB>
                    <a:solidFill>
                      <a:srgbClr val="D9D9D9"/>
                    </a:solidFill>
                  </a:tcPr>
                </a:tc>
                <a:extLst>
                  <a:ext uri="{0D108BD9-81ED-4DB2-BD59-A6C34878D82A}">
                    <a16:rowId xmlns:a16="http://schemas.microsoft.com/office/drawing/2014/main" val="515357376"/>
                  </a:ext>
                </a:extLst>
              </a:tr>
            </a:tbl>
          </a:graphicData>
        </a:graphic>
      </p:graphicFrame>
    </p:spTree>
    <p:extLst>
      <p:ext uri="{BB962C8B-B14F-4D97-AF65-F5344CB8AC3E}">
        <p14:creationId xmlns:p14="http://schemas.microsoft.com/office/powerpoint/2010/main" val="324929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F335-D6E7-4796-BE70-7B0EE7841B3F}"/>
              </a:ext>
            </a:extLst>
          </p:cNvPr>
          <p:cNvSpPr>
            <a:spLocks noGrp="1"/>
          </p:cNvSpPr>
          <p:nvPr>
            <p:ph type="title"/>
          </p:nvPr>
        </p:nvSpPr>
        <p:spPr/>
        <p:txBody>
          <a:bodyPr/>
          <a:lstStyle/>
          <a:p>
            <a:r>
              <a:rPr lang="en-GB" sz="4400" dirty="0">
                <a:solidFill>
                  <a:srgbClr val="5F2861"/>
                </a:solidFill>
              </a:rPr>
              <a:t>How we reach a rating - example</a:t>
            </a:r>
          </a:p>
        </p:txBody>
      </p:sp>
      <p:pic>
        <p:nvPicPr>
          <p:cNvPr id="5" name="Graphic 4">
            <a:extLst>
              <a:ext uri="{FF2B5EF4-FFF2-40B4-BE49-F238E27FC236}">
                <a16:creationId xmlns:a16="http://schemas.microsoft.com/office/drawing/2014/main" id="{0855EC04-DC28-43D3-B43E-AD1602300E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62442" y="96666"/>
            <a:ext cx="1429558" cy="1270426"/>
          </a:xfrm>
          <a:prstGeom prst="rect">
            <a:avLst/>
          </a:prstGeom>
        </p:spPr>
      </p:pic>
      <p:pic>
        <p:nvPicPr>
          <p:cNvPr id="6" name="Picture 5" descr="This image shows a more zoomed-in version of the rating position graphic on the previous slide. You can see that the requires improvement rating for safe covers about 12% of homecare services in England.">
            <a:extLst>
              <a:ext uri="{FF2B5EF4-FFF2-40B4-BE49-F238E27FC236}">
                <a16:creationId xmlns:a16="http://schemas.microsoft.com/office/drawing/2014/main" id="{2996ED57-9BD5-40D3-ACD3-75CFE8C4DA18}"/>
              </a:ext>
            </a:extLst>
          </p:cNvPr>
          <p:cNvPicPr>
            <a:picLocks noChangeAspect="1"/>
          </p:cNvPicPr>
          <p:nvPr/>
        </p:nvPicPr>
        <p:blipFill rotWithShape="1">
          <a:blip r:embed="rId5"/>
          <a:srcRect l="33960" t="32244" r="4959" b="59013"/>
          <a:stretch/>
        </p:blipFill>
        <p:spPr>
          <a:xfrm>
            <a:off x="2292178" y="1271556"/>
            <a:ext cx="7607643" cy="4848313"/>
          </a:xfrm>
          <a:prstGeom prst="rect">
            <a:avLst/>
          </a:prstGeom>
          <a:ln>
            <a:solidFill>
              <a:schemeClr val="tx1"/>
            </a:solidFill>
          </a:ln>
        </p:spPr>
      </p:pic>
    </p:spTree>
    <p:extLst>
      <p:ext uri="{BB962C8B-B14F-4D97-AF65-F5344CB8AC3E}">
        <p14:creationId xmlns:p14="http://schemas.microsoft.com/office/powerpoint/2010/main" val="3492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Use the accesibility checker">
            <a:extLst>
              <a:ext uri="{FF2B5EF4-FFF2-40B4-BE49-F238E27FC236}">
                <a16:creationId xmlns:a16="http://schemas.microsoft.com/office/drawing/2014/main" id="{57F8D37D-6B57-4F61-BF24-A1E681134D1F}"/>
              </a:ext>
            </a:extLst>
          </p:cNvPr>
          <p:cNvSpPr>
            <a:spLocks noGrp="1"/>
          </p:cNvSpPr>
          <p:nvPr>
            <p:ph type="title"/>
          </p:nvPr>
        </p:nvSpPr>
        <p:spPr>
          <a:xfrm>
            <a:off x="352579" y="117740"/>
            <a:ext cx="10972319" cy="838605"/>
          </a:xfrm>
        </p:spPr>
        <p:txBody>
          <a:bodyPr/>
          <a:lstStyle/>
          <a:p>
            <a:r>
              <a:rPr lang="en-GB" sz="3200" dirty="0">
                <a:solidFill>
                  <a:srgbClr val="5F2861"/>
                </a:solidFill>
              </a:rPr>
              <a:t>Unique oversight of care</a:t>
            </a:r>
          </a:p>
        </p:txBody>
      </p:sp>
      <p:sp>
        <p:nvSpPr>
          <p:cNvPr id="6" name="Rectangle: Rounded Corners 5">
            <a:extLst>
              <a:ext uri="{FF2B5EF4-FFF2-40B4-BE49-F238E27FC236}">
                <a16:creationId xmlns:a16="http://schemas.microsoft.com/office/drawing/2014/main" id="{49F7235B-FE12-495C-8283-0E56F575B996}"/>
              </a:ext>
            </a:extLst>
          </p:cNvPr>
          <p:cNvSpPr/>
          <p:nvPr/>
        </p:nvSpPr>
        <p:spPr>
          <a:xfrm>
            <a:off x="5114913" y="545285"/>
            <a:ext cx="5345823" cy="5712902"/>
          </a:xfrm>
          <a:prstGeom prst="roundRect">
            <a:avLst>
              <a:gd name="adj" fmla="val 3340"/>
            </a:avLst>
          </a:prstGeom>
          <a:solidFill>
            <a:srgbClr val="DD0068"/>
          </a:solidFill>
          <a:ln>
            <a:solidFill>
              <a:srgbClr val="DD006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a:ln>
                <a:noFill/>
              </a:ln>
              <a:solidFill>
                <a:srgbClr val="74366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15BC688-67CC-48E8-88AC-E51D797B047E}"/>
              </a:ext>
            </a:extLst>
          </p:cNvPr>
          <p:cNvSpPr txBox="1"/>
          <p:nvPr/>
        </p:nvSpPr>
        <p:spPr>
          <a:xfrm>
            <a:off x="5255839" y="749169"/>
            <a:ext cx="5263840" cy="53399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25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28,037 </a:t>
            </a:r>
            <a:r>
              <a:rPr kumimoji="0" lang="en-US" b="0"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adult social care services </a:t>
            </a:r>
          </a:p>
          <a:p>
            <a:pPr marL="0" marR="0" lvl="0" indent="0" algn="l" defTabSz="457200" rtl="0" eaLnBrk="1" fontAlgn="auto" latinLnBrk="0" hangingPunct="1">
              <a:lnSpc>
                <a:spcPct val="100000"/>
              </a:lnSpc>
              <a:spcBef>
                <a:spcPts val="25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137</a:t>
            </a:r>
            <a:r>
              <a:rPr kumimoji="0" lang="en-US" b="0"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 NHS acute hospital trusts </a:t>
            </a:r>
          </a:p>
          <a:p>
            <a:pPr defTabSz="457200">
              <a:spcBef>
                <a:spcPts val="250"/>
              </a:spcBef>
              <a:defRPr/>
            </a:pPr>
            <a:r>
              <a:rPr lang="en-US" b="1" dirty="0">
                <a:solidFill>
                  <a:srgbClr val="FFFFFF"/>
                </a:solidFill>
                <a:latin typeface="Arial" pitchFamily="1" charset="0"/>
                <a:ea typeface="ヒラギノ角ゴ Pro W3" pitchFamily="1" charset="-128"/>
                <a:cs typeface="ヒラギノ角ゴ Pro W3" pitchFamily="1" charset="-128"/>
              </a:rPr>
              <a:t>10</a:t>
            </a:r>
            <a:r>
              <a:rPr lang="en-US" dirty="0">
                <a:solidFill>
                  <a:srgbClr val="FFFFFF"/>
                </a:solidFill>
                <a:latin typeface="Arial" pitchFamily="1" charset="0"/>
                <a:ea typeface="ヒラギノ角ゴ Pro W3" pitchFamily="1" charset="-128"/>
                <a:cs typeface="ヒラギノ角ゴ Pro W3" pitchFamily="1" charset="-128"/>
              </a:rPr>
              <a:t> NHS ambulance trusts </a:t>
            </a:r>
          </a:p>
          <a:p>
            <a:pPr defTabSz="457200">
              <a:spcBef>
                <a:spcPts val="250"/>
              </a:spcBef>
              <a:defRPr/>
            </a:pPr>
            <a:r>
              <a:rPr lang="en-US" b="1" dirty="0">
                <a:solidFill>
                  <a:srgbClr val="FFFFFF"/>
                </a:solidFill>
                <a:latin typeface="Arial" pitchFamily="1" charset="0"/>
                <a:ea typeface="ヒラギノ角ゴ Pro W3" pitchFamily="1" charset="-128"/>
                <a:cs typeface="ヒラギノ角ゴ Pro W3" pitchFamily="1" charset="-128"/>
              </a:rPr>
              <a:t>256</a:t>
            </a:r>
            <a:r>
              <a:rPr lang="en-US" dirty="0">
                <a:solidFill>
                  <a:srgbClr val="FFFFFF"/>
                </a:solidFill>
                <a:latin typeface="Arial" pitchFamily="1" charset="0"/>
                <a:ea typeface="ヒラギノ角ゴ Pro W3" pitchFamily="1" charset="-128"/>
                <a:cs typeface="ヒラギノ角ゴ Pro W3" pitchFamily="1" charset="-128"/>
              </a:rPr>
              <a:t> Independent Ambulance providers</a:t>
            </a:r>
          </a:p>
          <a:p>
            <a:pPr defTabSz="457200">
              <a:spcBef>
                <a:spcPts val="250"/>
              </a:spcBef>
              <a:defRPr/>
            </a:pPr>
            <a:r>
              <a:rPr lang="en-US" b="1" dirty="0">
                <a:solidFill>
                  <a:srgbClr val="FFFFFF"/>
                </a:solidFill>
                <a:latin typeface="Arial" pitchFamily="1" charset="0"/>
                <a:ea typeface="ヒラギノ角ゴ Pro W3" pitchFamily="1" charset="-128"/>
                <a:cs typeface="ヒラギノ角ゴ Pro W3" pitchFamily="1" charset="-128"/>
              </a:rPr>
              <a:t>216</a:t>
            </a:r>
            <a:r>
              <a:rPr lang="en-US" dirty="0">
                <a:solidFill>
                  <a:srgbClr val="FFFFFF"/>
                </a:solidFill>
                <a:latin typeface="Arial" pitchFamily="1" charset="0"/>
                <a:ea typeface="ヒラギノ角ゴ Pro W3" pitchFamily="1" charset="-128"/>
                <a:cs typeface="ヒラギノ角ゴ Pro W3" pitchFamily="1" charset="-128"/>
              </a:rPr>
              <a:t> hospices</a:t>
            </a:r>
          </a:p>
          <a:p>
            <a:pPr defTabSz="457200">
              <a:spcBef>
                <a:spcPts val="250"/>
              </a:spcBef>
              <a:defRPr/>
            </a:pPr>
            <a:r>
              <a:rPr lang="en-US" b="1" dirty="0">
                <a:solidFill>
                  <a:srgbClr val="FFFFFF"/>
                </a:solidFill>
                <a:latin typeface="Arial" pitchFamily="1" charset="0"/>
                <a:ea typeface="ヒラギノ角ゴ Pro W3" pitchFamily="1" charset="-128"/>
                <a:cs typeface="ヒラギノ角ゴ Pro W3" pitchFamily="1" charset="-128"/>
              </a:rPr>
              <a:t>49</a:t>
            </a:r>
            <a:r>
              <a:rPr lang="en-US" dirty="0">
                <a:solidFill>
                  <a:srgbClr val="FFFFFF"/>
                </a:solidFill>
                <a:latin typeface="Arial" pitchFamily="1" charset="0"/>
                <a:ea typeface="ヒラギノ角ゴ Pro W3" pitchFamily="1" charset="-128"/>
                <a:cs typeface="ヒラギノ角ゴ Pro W3" pitchFamily="1" charset="-128"/>
              </a:rPr>
              <a:t> NHS mental health trusts </a:t>
            </a:r>
          </a:p>
          <a:p>
            <a:pPr defTabSz="457200">
              <a:spcBef>
                <a:spcPts val="250"/>
              </a:spcBef>
              <a:defRPr/>
            </a:pPr>
            <a:r>
              <a:rPr lang="en-US" b="1" dirty="0">
                <a:solidFill>
                  <a:srgbClr val="FFFFFF"/>
                </a:solidFill>
                <a:latin typeface="Arial" pitchFamily="1" charset="0"/>
                <a:ea typeface="ヒラギノ角ゴ Pro W3" pitchFamily="1" charset="-128"/>
                <a:cs typeface="ヒラギノ角ゴ Pro W3" pitchFamily="1" charset="-128"/>
              </a:rPr>
              <a:t>271</a:t>
            </a:r>
            <a:r>
              <a:rPr lang="en-US" dirty="0">
                <a:solidFill>
                  <a:srgbClr val="FFFFFF"/>
                </a:solidFill>
                <a:latin typeface="Arial" pitchFamily="1" charset="0"/>
                <a:ea typeface="ヒラギノ角ゴ Pro W3" pitchFamily="1" charset="-128"/>
                <a:cs typeface="ヒラギノ角ゴ Pro W3" pitchFamily="1" charset="-128"/>
              </a:rPr>
              <a:t> independent mental health locations</a:t>
            </a:r>
          </a:p>
          <a:p>
            <a:pPr lvl="0" defTabSz="457200">
              <a:spcBef>
                <a:spcPts val="250"/>
              </a:spcBef>
              <a:defRPr/>
            </a:pPr>
            <a:r>
              <a:rPr lang="en-US" b="1" dirty="0">
                <a:solidFill>
                  <a:srgbClr val="FFFFFF"/>
                </a:solidFill>
                <a:latin typeface="Arial" pitchFamily="1" charset="0"/>
                <a:ea typeface="ヒラギノ角ゴ Pro W3" pitchFamily="1" charset="-128"/>
                <a:cs typeface="ヒラギノ角ゴ Pro W3" pitchFamily="1" charset="-128"/>
              </a:rPr>
              <a:t>11,266 </a:t>
            </a:r>
            <a:r>
              <a:rPr lang="en-US" dirty="0">
                <a:solidFill>
                  <a:srgbClr val="FFFFFF"/>
                </a:solidFill>
                <a:latin typeface="Arial" pitchFamily="1" charset="0"/>
                <a:ea typeface="ヒラギノ角ゴ Pro W3" pitchFamily="1" charset="-128"/>
                <a:cs typeface="ヒラギノ角ゴ Pro W3" pitchFamily="1" charset="-128"/>
              </a:rPr>
              <a:t>dental practices</a:t>
            </a:r>
          </a:p>
          <a:p>
            <a:pPr lvl="0" defTabSz="457200">
              <a:spcBef>
                <a:spcPts val="250"/>
              </a:spcBef>
              <a:defRPr/>
            </a:pPr>
            <a:r>
              <a:rPr lang="en-US" b="1" dirty="0">
                <a:solidFill>
                  <a:srgbClr val="FFFFFF"/>
                </a:solidFill>
                <a:latin typeface="Arial" pitchFamily="1" charset="0"/>
                <a:ea typeface="ヒラギノ角ゴ Pro W3" pitchFamily="1" charset="-128"/>
                <a:cs typeface="ヒラギノ角ゴ Pro W3" pitchFamily="1" charset="-128"/>
              </a:rPr>
              <a:t>6,417</a:t>
            </a:r>
            <a:r>
              <a:rPr lang="en-US" dirty="0">
                <a:solidFill>
                  <a:srgbClr val="FFFFFF"/>
                </a:solidFill>
                <a:latin typeface="Arial" pitchFamily="1" charset="0"/>
                <a:ea typeface="ヒラギノ角ゴ Pro W3" pitchFamily="1" charset="-128"/>
                <a:cs typeface="ヒラギノ角ゴ Pro W3" pitchFamily="1" charset="-128"/>
              </a:rPr>
              <a:t> GP practices</a:t>
            </a:r>
          </a:p>
          <a:p>
            <a:pPr marL="0" marR="0" lvl="0" indent="0" algn="l" defTabSz="457200" rtl="0" eaLnBrk="1" fontAlgn="auto" latinLnBrk="0" hangingPunct="1">
              <a:lnSpc>
                <a:spcPct val="100000"/>
              </a:lnSpc>
              <a:spcBef>
                <a:spcPts val="25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1,410</a:t>
            </a:r>
            <a:r>
              <a:rPr kumimoji="0" lang="en-US" b="0"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 Independent acute locations</a:t>
            </a:r>
          </a:p>
          <a:p>
            <a:pPr marL="0" marR="0" lvl="0" indent="0" algn="l" defTabSz="457200" rtl="0" eaLnBrk="1" fontAlgn="auto" latinLnBrk="0" hangingPunct="1">
              <a:lnSpc>
                <a:spcPct val="100000"/>
              </a:lnSpc>
              <a:spcBef>
                <a:spcPts val="25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216</a:t>
            </a:r>
            <a:r>
              <a:rPr kumimoji="0" lang="en-US" b="0"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 NHS or independent community health providers </a:t>
            </a:r>
          </a:p>
          <a:p>
            <a:pPr marL="0" marR="0" lvl="0" indent="0" algn="l" defTabSz="457200" rtl="0" eaLnBrk="1" fontAlgn="auto" latinLnBrk="0" hangingPunct="1">
              <a:lnSpc>
                <a:spcPct val="100000"/>
              </a:lnSpc>
              <a:spcBef>
                <a:spcPts val="25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281</a:t>
            </a:r>
            <a:r>
              <a:rPr kumimoji="0" lang="en-US" b="0"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 urgent care and out of hours </a:t>
            </a:r>
          </a:p>
          <a:p>
            <a:pPr marL="0" marR="0" lvl="0" indent="0" algn="l" defTabSz="457200" rtl="0" eaLnBrk="1" fontAlgn="auto" latinLnBrk="0" hangingPunct="1">
              <a:lnSpc>
                <a:spcPct val="100000"/>
              </a:lnSpc>
              <a:spcBef>
                <a:spcPts val="250"/>
              </a:spcBef>
              <a:spcAft>
                <a:spcPts val="0"/>
              </a:spcAft>
              <a:buClrTx/>
              <a:buSzTx/>
              <a:buFontTx/>
              <a:buNone/>
              <a:tabLst/>
              <a:defRPr/>
            </a:pPr>
            <a:r>
              <a:rPr lang="en-US" b="1" dirty="0">
                <a:solidFill>
                  <a:srgbClr val="FFFFFF"/>
                </a:solidFill>
                <a:latin typeface="Arial" pitchFamily="1" charset="0"/>
                <a:ea typeface="ヒラギノ角ゴ Pro W3" pitchFamily="1" charset="-128"/>
                <a:cs typeface="ヒラギノ角ゴ Pro W3" pitchFamily="1" charset="-128"/>
              </a:rPr>
              <a:t>39</a:t>
            </a:r>
            <a:r>
              <a:rPr lang="en-US" dirty="0">
                <a:solidFill>
                  <a:srgbClr val="FFFFFF"/>
                </a:solidFill>
                <a:latin typeface="Arial" pitchFamily="1" charset="0"/>
                <a:ea typeface="ヒラギノ角ゴ Pro W3" pitchFamily="1" charset="-128"/>
                <a:cs typeface="ヒラギノ角ゴ Pro W3" pitchFamily="1" charset="-128"/>
              </a:rPr>
              <a:t> slimming clinics </a:t>
            </a:r>
          </a:p>
          <a:p>
            <a:pPr marL="0" marR="0" lvl="0" indent="0" algn="l" defTabSz="457200" rtl="0" eaLnBrk="1" fontAlgn="auto" latinLnBrk="0" hangingPunct="1">
              <a:lnSpc>
                <a:spcPct val="100000"/>
              </a:lnSpc>
              <a:spcBef>
                <a:spcPts val="25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135</a:t>
            </a:r>
            <a:r>
              <a:rPr kumimoji="0" lang="en-US" b="0"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 prison healthcare locations </a:t>
            </a:r>
          </a:p>
          <a:p>
            <a:pPr marL="0" marR="0" lvl="0" indent="0" algn="l" defTabSz="457200" rtl="0" eaLnBrk="1" fontAlgn="auto" latinLnBrk="0" hangingPunct="1">
              <a:lnSpc>
                <a:spcPct val="100000"/>
              </a:lnSpc>
              <a:spcBef>
                <a:spcPts val="25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6,383</a:t>
            </a:r>
            <a:r>
              <a:rPr kumimoji="0" lang="en-US" b="0" i="0" u="none" strike="noStrike" kern="1200" cap="none" spc="0" normalizeH="0" baseline="0" noProof="0" dirty="0">
                <a:ln>
                  <a:noFill/>
                </a:ln>
                <a:solidFill>
                  <a:srgbClr val="FFFFFF"/>
                </a:solidFill>
                <a:effectLst/>
                <a:uLnTx/>
                <a:uFillTx/>
                <a:latin typeface="Arial" pitchFamily="1" charset="0"/>
                <a:ea typeface="ヒラギノ角ゴ Pro W3" pitchFamily="1" charset="-128"/>
                <a:cs typeface="ヒラギノ角ゴ Pro W3" pitchFamily="1" charset="-128"/>
              </a:rPr>
              <a:t> services for autistic people and people with a learning disability </a:t>
            </a:r>
          </a:p>
        </p:txBody>
      </p:sp>
      <p:sp>
        <p:nvSpPr>
          <p:cNvPr id="8" name="TextBox 7">
            <a:extLst>
              <a:ext uri="{FF2B5EF4-FFF2-40B4-BE49-F238E27FC236}">
                <a16:creationId xmlns:a16="http://schemas.microsoft.com/office/drawing/2014/main" id="{B75A3C9E-2127-47BA-AB52-D17123888469}"/>
              </a:ext>
            </a:extLst>
          </p:cNvPr>
          <p:cNvSpPr txBox="1"/>
          <p:nvPr/>
        </p:nvSpPr>
        <p:spPr>
          <a:xfrm>
            <a:off x="1793753" y="4114927"/>
            <a:ext cx="2532797" cy="2000548"/>
          </a:xfrm>
          <a:prstGeom prst="rect">
            <a:avLst/>
          </a:prstGeom>
          <a:noFill/>
        </p:spPr>
        <p:txBody>
          <a:bodyPr wrap="square" rtlCol="0">
            <a:spAutoFit/>
          </a:bodyPr>
          <a:lstStyle/>
          <a:p>
            <a:pPr marL="179388" marR="0" lvl="0" indent="-179388"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2000" b="1" i="0" u="none" strike="noStrike" kern="1200" cap="none" spc="0" normalizeH="0" baseline="0" noProof="0" dirty="0">
                <a:ln>
                  <a:noFill/>
                </a:ln>
                <a:solidFill>
                  <a:srgbClr val="000000"/>
                </a:solidFill>
                <a:effectLst/>
                <a:uLnTx/>
                <a:uFillTx/>
                <a:latin typeface="Arial"/>
                <a:ea typeface="ヒラギノ角ゴ Pro W3" pitchFamily="1" charset="-128"/>
                <a:cs typeface="Arial"/>
              </a:rPr>
              <a:t>Is it safe? </a:t>
            </a:r>
          </a:p>
          <a:p>
            <a:pPr marL="179388" marR="0" lvl="0" indent="-179388"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2000" b="1" i="0" u="none" strike="noStrike" kern="1200" cap="none" spc="0" normalizeH="0" baseline="0" noProof="0" dirty="0">
                <a:ln>
                  <a:noFill/>
                </a:ln>
                <a:solidFill>
                  <a:srgbClr val="000000"/>
                </a:solidFill>
                <a:effectLst/>
                <a:uLnTx/>
                <a:uFillTx/>
                <a:latin typeface="Arial"/>
                <a:ea typeface="ヒラギノ角ゴ Pro W3" pitchFamily="1" charset="-128"/>
                <a:cs typeface="Arial"/>
              </a:rPr>
              <a:t>Is it effective? </a:t>
            </a:r>
          </a:p>
          <a:p>
            <a:pPr marL="179388" marR="0" lvl="0" indent="-179388"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2000" b="1" i="0" u="none" strike="noStrike" kern="1200" cap="none" spc="0" normalizeH="0" baseline="0" noProof="0" dirty="0">
                <a:ln>
                  <a:noFill/>
                </a:ln>
                <a:solidFill>
                  <a:srgbClr val="000000"/>
                </a:solidFill>
                <a:effectLst/>
                <a:uLnTx/>
                <a:uFillTx/>
                <a:latin typeface="Arial"/>
                <a:ea typeface="ヒラギノ角ゴ Pro W3" pitchFamily="1" charset="-128"/>
                <a:cs typeface="Arial"/>
              </a:rPr>
              <a:t>Is it caring? </a:t>
            </a:r>
          </a:p>
          <a:p>
            <a:pPr marL="179388" marR="0" lvl="0" indent="-179388"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2000" b="1" i="0" u="none" strike="noStrike" kern="1200" cap="none" spc="0" normalizeH="0" baseline="0" noProof="0" dirty="0">
                <a:ln>
                  <a:noFill/>
                </a:ln>
                <a:solidFill>
                  <a:srgbClr val="000000"/>
                </a:solidFill>
                <a:effectLst/>
                <a:uLnTx/>
                <a:uFillTx/>
                <a:latin typeface="Arial"/>
                <a:ea typeface="ヒラギノ角ゴ Pro W3" pitchFamily="1" charset="-128"/>
                <a:cs typeface="Arial"/>
              </a:rPr>
              <a:t>Is it responsive? </a:t>
            </a:r>
          </a:p>
          <a:p>
            <a:pPr marL="179388" marR="0" lvl="0" indent="-179388" algn="l" defTabSz="457200" rtl="0" eaLnBrk="1" fontAlgn="auto" latinLnBrk="0" hangingPunct="1">
              <a:lnSpc>
                <a:spcPct val="100000"/>
              </a:lnSpc>
              <a:spcBef>
                <a:spcPts val="0"/>
              </a:spcBef>
              <a:spcAft>
                <a:spcPts val="0"/>
              </a:spcAft>
              <a:buClr>
                <a:srgbClr val="FFFFFF"/>
              </a:buClr>
              <a:buSzTx/>
              <a:buFont typeface="Arial"/>
              <a:buChar char="•"/>
              <a:tabLst/>
              <a:defRPr/>
            </a:pPr>
            <a:r>
              <a:rPr kumimoji="0" lang="en-GB" sz="2000" b="1" i="0" u="none" strike="noStrike" kern="1200" cap="none" spc="0" normalizeH="0" baseline="0" noProof="0" dirty="0">
                <a:ln>
                  <a:noFill/>
                </a:ln>
                <a:solidFill>
                  <a:srgbClr val="000000"/>
                </a:solidFill>
                <a:effectLst/>
                <a:uLnTx/>
                <a:uFillTx/>
                <a:latin typeface="Arial"/>
                <a:ea typeface="ヒラギノ角ゴ Pro W3" pitchFamily="1" charset="-128"/>
                <a:cs typeface="Arial"/>
              </a:rPr>
              <a:t>Is it well-led?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70A69314-F57B-4185-8940-CC3F3259EE37}"/>
              </a:ext>
            </a:extLst>
          </p:cNvPr>
          <p:cNvPicPr>
            <a:picLocks noChangeAspect="1"/>
          </p:cNvPicPr>
          <p:nvPr/>
        </p:nvPicPr>
        <p:blipFill>
          <a:blip r:embed="rId3"/>
          <a:stretch>
            <a:fillRect/>
          </a:stretch>
        </p:blipFill>
        <p:spPr>
          <a:xfrm>
            <a:off x="805524" y="701533"/>
            <a:ext cx="4509257" cy="3190259"/>
          </a:xfrm>
          <a:prstGeom prst="rect">
            <a:avLst/>
          </a:prstGeom>
        </p:spPr>
      </p:pic>
    </p:spTree>
    <p:extLst>
      <p:ext uri="{BB962C8B-B14F-4D97-AF65-F5344CB8AC3E}">
        <p14:creationId xmlns:p14="http://schemas.microsoft.com/office/powerpoint/2010/main" val="1805281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9372-5659-40BA-833C-F6E2BFAA384F}"/>
              </a:ext>
            </a:extLst>
          </p:cNvPr>
          <p:cNvSpPr>
            <a:spLocks noGrp="1"/>
          </p:cNvSpPr>
          <p:nvPr>
            <p:ph type="title"/>
          </p:nvPr>
        </p:nvSpPr>
        <p:spPr/>
        <p:txBody>
          <a:bodyPr anchor="t"/>
          <a:lstStyle/>
          <a:p>
            <a:r>
              <a:rPr lang="en-GB" sz="4267" dirty="0">
                <a:solidFill>
                  <a:srgbClr val="5F2861"/>
                </a:solidFill>
                <a:latin typeface="Arial"/>
              </a:rPr>
              <a:t>Our new teams</a:t>
            </a:r>
          </a:p>
        </p:txBody>
      </p:sp>
      <p:sp>
        <p:nvSpPr>
          <p:cNvPr id="3" name="Content Placeholder 2">
            <a:extLst>
              <a:ext uri="{FF2B5EF4-FFF2-40B4-BE49-F238E27FC236}">
                <a16:creationId xmlns:a16="http://schemas.microsoft.com/office/drawing/2014/main" id="{1935EA93-BC27-4125-B7F2-1BD66FE43A3F}"/>
              </a:ext>
            </a:extLst>
          </p:cNvPr>
          <p:cNvSpPr>
            <a:spLocks noGrp="1"/>
          </p:cNvSpPr>
          <p:nvPr>
            <p:ph idx="1"/>
          </p:nvPr>
        </p:nvSpPr>
        <p:spPr>
          <a:xfrm>
            <a:off x="609839" y="1670961"/>
            <a:ext cx="5801009" cy="1056276"/>
          </a:xfrm>
        </p:spPr>
        <p:txBody>
          <a:bodyPr/>
          <a:lstStyle/>
          <a:p>
            <a:pPr marL="571500" indent="-571500">
              <a:buFont typeface="Arial" panose="020B0604020202020204" pitchFamily="34" charset="0"/>
              <a:buChar char="•"/>
            </a:pPr>
            <a:r>
              <a:rPr lang="en-GB" sz="2400" dirty="0">
                <a:cs typeface="Calibri"/>
              </a:rPr>
              <a:t>Bringing together all our sector specialists into one team </a:t>
            </a:r>
            <a:endParaRPr lang="en-GB" sz="2400" dirty="0"/>
          </a:p>
          <a:p>
            <a:pPr marL="571500" indent="-571500">
              <a:buFont typeface="Arial" panose="020B0604020202020204" pitchFamily="34" charset="0"/>
              <a:buChar char="•"/>
            </a:pPr>
            <a:r>
              <a:rPr lang="en-GB" sz="2400" dirty="0">
                <a:cs typeface="Calibri"/>
              </a:rPr>
              <a:t>Based around four geographic areas or ‘networks’</a:t>
            </a:r>
          </a:p>
          <a:p>
            <a:pPr marL="571500" indent="-571500">
              <a:buFont typeface="Arial" panose="020B0604020202020204" pitchFamily="34" charset="0"/>
              <a:buChar char="•"/>
            </a:pPr>
            <a:r>
              <a:rPr lang="en-GB" sz="2400" dirty="0">
                <a:cs typeface="Calibri"/>
              </a:rPr>
              <a:t>Teams will be led by an operations manager, and made up of inspectors, assessors, regulatory coordinators and regulatory officers </a:t>
            </a:r>
            <a:endParaRPr lang="en-GB" sz="2400" dirty="0"/>
          </a:p>
          <a:p>
            <a:pPr marL="571500" indent="-571500">
              <a:buFont typeface="Arial" panose="020B0604020202020204" pitchFamily="34" charset="0"/>
              <a:buChar char="•"/>
            </a:pPr>
            <a:r>
              <a:rPr lang="en-GB" sz="2400" dirty="0">
                <a:cs typeface="Calibri"/>
              </a:rPr>
              <a:t>Supported by senior specialists</a:t>
            </a:r>
          </a:p>
          <a:p>
            <a:pPr marL="571500" indent="-571500">
              <a:buFont typeface="Arial" panose="020B0604020202020204" pitchFamily="34" charset="0"/>
              <a:buChar char="•"/>
            </a:pPr>
            <a:r>
              <a:rPr lang="en-GB" sz="2400" dirty="0">
                <a:cs typeface="Calibri"/>
              </a:rPr>
              <a:t>National operations </a:t>
            </a:r>
            <a:endParaRPr lang="en-GB" sz="2400" dirty="0"/>
          </a:p>
          <a:p>
            <a:pPr marL="571500" indent="-571500">
              <a:buFont typeface="Arial" panose="020B0604020202020204" pitchFamily="34" charset="0"/>
              <a:buChar char="•"/>
            </a:pPr>
            <a:r>
              <a:rPr lang="en-GB" sz="2400" dirty="0">
                <a:cs typeface="Calibri"/>
              </a:rPr>
              <a:t>All supported by a central hub</a:t>
            </a:r>
          </a:p>
          <a:p>
            <a:pPr marL="571500" indent="-571500">
              <a:buFont typeface="Arial" panose="020B0604020202020204" pitchFamily="34" charset="0"/>
              <a:buChar char="•"/>
            </a:pPr>
            <a:endParaRPr lang="en-GB" sz="2500" dirty="0"/>
          </a:p>
        </p:txBody>
      </p:sp>
      <p:sp>
        <p:nvSpPr>
          <p:cNvPr id="4" name="Text Placeholder 4">
            <a:extLst>
              <a:ext uri="{FF2B5EF4-FFF2-40B4-BE49-F238E27FC236}">
                <a16:creationId xmlns:a16="http://schemas.microsoft.com/office/drawing/2014/main" id="{42E7CFB8-79AF-5E97-0FBE-5C1D01BC9B03}"/>
              </a:ext>
            </a:extLst>
          </p:cNvPr>
          <p:cNvSpPr txBox="1">
            <a:spLocks/>
          </p:cNvSpPr>
          <p:nvPr/>
        </p:nvSpPr>
        <p:spPr>
          <a:xfrm>
            <a:off x="719504" y="1153436"/>
            <a:ext cx="11306175" cy="517525"/>
          </a:xfrm>
          <a:prstGeom prst="rect">
            <a:avLst/>
          </a:prstGeom>
        </p:spPr>
        <p:txBody>
          <a:bodyPr vert="horz" lIns="0" tIns="0" rIns="0" bIns="0" rtlCol="0" anchor="t">
            <a:normAutofit/>
          </a:bodyPr>
          <a:lst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5333" b="1" i="0" u="none" strike="noStrike" cap="none" baseline="0">
                <a:solidFill>
                  <a:schemeClr val="tx1"/>
                </a:solidFill>
                <a:latin typeface="+mn-lt"/>
                <a:ea typeface="Calibri" panose="020F0502020204030204" pitchFamily="34" charset="0"/>
                <a:cs typeface="Calibri" panose="020F0502020204030204" pitchFamily="34" charset="0"/>
                <a:sym typeface="Arial"/>
                <a:rtl val="0"/>
              </a:defRPr>
            </a:lvl1pPr>
            <a:lvl2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867" b="0" i="0" u="none" strike="noStrike" cap="none" baseline="0">
                <a:solidFill>
                  <a:srgbClr val="000000"/>
                </a:solidFill>
                <a:latin typeface="Arial"/>
                <a:ea typeface="Arial"/>
                <a:cs typeface="Arial"/>
                <a:sym typeface="Arial"/>
                <a:rtl val="0"/>
              </a:defRPr>
            </a:lvl9pPr>
          </a:lstStyle>
          <a:p>
            <a:pPr defTabSz="914400"/>
            <a:r>
              <a:rPr lang="en-GB" sz="1800" kern="0" dirty="0">
                <a:solidFill>
                  <a:srgbClr val="743669"/>
                </a:solidFill>
              </a:rPr>
              <a:t>How we'll deliver assessments</a:t>
            </a:r>
          </a:p>
        </p:txBody>
      </p:sp>
      <p:pic>
        <p:nvPicPr>
          <p:cNvPr id="6" name="Picture Placeholder 6" descr="A person talking to a patient&#10;&#10;Description automatically generated with low confidence">
            <a:extLst>
              <a:ext uri="{FF2B5EF4-FFF2-40B4-BE49-F238E27FC236}">
                <a16:creationId xmlns:a16="http://schemas.microsoft.com/office/drawing/2014/main" id="{88A9B889-8FE7-4722-BCF7-9C05F541B19F}"/>
              </a:ext>
            </a:extLst>
          </p:cNvPr>
          <p:cNvPicPr>
            <a:picLocks noChangeAspect="1"/>
          </p:cNvPicPr>
          <p:nvPr/>
        </p:nvPicPr>
        <p:blipFill>
          <a:blip r:embed="rId3"/>
          <a:srcRect t="8952" b="8952"/>
          <a:stretch>
            <a:fillRect/>
          </a:stretch>
        </p:blipFill>
        <p:spPr>
          <a:xfrm>
            <a:off x="6772588" y="1857375"/>
            <a:ext cx="5419411" cy="4449086"/>
          </a:xfrm>
          <a:prstGeom prst="rect">
            <a:avLst/>
          </a:prstGeom>
        </p:spPr>
      </p:pic>
    </p:spTree>
    <p:extLst>
      <p:ext uri="{BB962C8B-B14F-4D97-AF65-F5344CB8AC3E}">
        <p14:creationId xmlns:p14="http://schemas.microsoft.com/office/powerpoint/2010/main" val="1975008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DFA6C-D32E-4898-A19F-9755C2C9E1B9}"/>
              </a:ext>
            </a:extLst>
          </p:cNvPr>
          <p:cNvSpPr>
            <a:spLocks noGrp="1"/>
          </p:cNvSpPr>
          <p:nvPr>
            <p:ph type="title"/>
          </p:nvPr>
        </p:nvSpPr>
        <p:spPr/>
        <p:txBody>
          <a:bodyPr anchor="t"/>
          <a:lstStyle/>
          <a:p>
            <a:r>
              <a:rPr lang="en-GB" sz="4267" dirty="0">
                <a:solidFill>
                  <a:srgbClr val="5F2861"/>
                </a:solidFill>
                <a:latin typeface="Arial"/>
              </a:rPr>
              <a:t>Three reasons why</a:t>
            </a:r>
          </a:p>
        </p:txBody>
      </p:sp>
      <p:sp>
        <p:nvSpPr>
          <p:cNvPr id="3" name="Content Placeholder 2">
            <a:extLst>
              <a:ext uri="{FF2B5EF4-FFF2-40B4-BE49-F238E27FC236}">
                <a16:creationId xmlns:a16="http://schemas.microsoft.com/office/drawing/2014/main" id="{2B10FA3C-A841-4584-BBB0-8A62A7DF164F}"/>
              </a:ext>
            </a:extLst>
          </p:cNvPr>
          <p:cNvSpPr>
            <a:spLocks noGrp="1"/>
          </p:cNvSpPr>
          <p:nvPr>
            <p:ph idx="1"/>
          </p:nvPr>
        </p:nvSpPr>
        <p:spPr>
          <a:xfrm>
            <a:off x="609840" y="1576155"/>
            <a:ext cx="10972319" cy="4664988"/>
          </a:xfrm>
        </p:spPr>
        <p:txBody>
          <a:bodyPr/>
          <a:lstStyle/>
          <a:p>
            <a:pPr marL="571500" indent="-571500">
              <a:spcBef>
                <a:spcPts val="1000"/>
              </a:spcBef>
              <a:buFont typeface="+mj-lt"/>
              <a:buAutoNum type="arabicPeriod"/>
            </a:pPr>
            <a:r>
              <a:rPr lang="en-GB" sz="2500" dirty="0">
                <a:cs typeface="Calibri"/>
              </a:rPr>
              <a:t>Bringing together sector specialists in teams and breaking down previous barriers that separated the different sectors we’re more able to </a:t>
            </a:r>
            <a:r>
              <a:rPr lang="en-GB" sz="2500" b="1" dirty="0">
                <a:cs typeface="Calibri"/>
              </a:rPr>
              <a:t>look at quality across a local area</a:t>
            </a:r>
          </a:p>
          <a:p>
            <a:pPr marL="571500" indent="-571500">
              <a:spcBef>
                <a:spcPts val="1000"/>
              </a:spcBef>
              <a:buFont typeface="+mj-lt"/>
              <a:buAutoNum type="arabicPeriod"/>
            </a:pPr>
            <a:r>
              <a:rPr lang="en-GB" sz="2500" dirty="0">
                <a:cs typeface="Calibri"/>
              </a:rPr>
              <a:t>Splitting our roles and responsibilities involved in carrying out assessments means we’re able to be more efficient &amp; effective and give a </a:t>
            </a:r>
            <a:r>
              <a:rPr lang="en-GB" sz="2500" b="1" dirty="0">
                <a:cs typeface="Calibri"/>
              </a:rPr>
              <a:t>more up-to-date view of quality</a:t>
            </a:r>
            <a:r>
              <a:rPr lang="en-GB" sz="2500" dirty="0">
                <a:cs typeface="Calibri"/>
              </a:rPr>
              <a:t>. This is enhanced by introducing a central hub to better manage where we focus our time.</a:t>
            </a:r>
          </a:p>
          <a:p>
            <a:pPr marL="571500" indent="-571500">
              <a:spcBef>
                <a:spcPts val="1000"/>
              </a:spcBef>
              <a:buAutoNum type="arabicPeriod"/>
            </a:pPr>
            <a:r>
              <a:rPr lang="en-GB" sz="2500" dirty="0">
                <a:cs typeface="Calibri"/>
              </a:rPr>
              <a:t>The</a:t>
            </a:r>
            <a:r>
              <a:rPr lang="en-GB" sz="2500" b="1" dirty="0">
                <a:cs typeface="Calibri"/>
              </a:rPr>
              <a:t> </a:t>
            </a:r>
            <a:r>
              <a:rPr lang="en-GB" sz="2500" dirty="0">
                <a:cs typeface="Calibri"/>
              </a:rPr>
              <a:t>roles we’re creating are able to provide </a:t>
            </a:r>
            <a:r>
              <a:rPr lang="en-GB" sz="2500" b="1" dirty="0">
                <a:cs typeface="Calibri"/>
              </a:rPr>
              <a:t>more efficient and tailored support</a:t>
            </a:r>
            <a:r>
              <a:rPr lang="en-GB" sz="2500" dirty="0">
                <a:cs typeface="Calibri"/>
              </a:rPr>
              <a:t>, </a:t>
            </a:r>
            <a:r>
              <a:rPr lang="en-GB" sz="2500" dirty="0">
                <a:ea typeface="+mn-lt"/>
                <a:cs typeface="Calibri"/>
              </a:rPr>
              <a:t>having </a:t>
            </a:r>
            <a:r>
              <a:rPr lang="en-US" sz="2500" dirty="0">
                <a:ea typeface="+mn-lt"/>
                <a:cs typeface="+mn-lt"/>
              </a:rPr>
              <a:t>access to, and regular conversations with, members of our teams, depending on what you need. </a:t>
            </a:r>
            <a:endParaRPr lang="en-US" sz="2500" b="1" dirty="0">
              <a:ea typeface="+mn-lt"/>
              <a:cs typeface="+mn-lt"/>
            </a:endParaRPr>
          </a:p>
          <a:p>
            <a:pPr marL="571500" indent="-571500">
              <a:buFont typeface="+mj-lt"/>
              <a:buAutoNum type="arabicPeriod"/>
            </a:pPr>
            <a:endParaRPr lang="en-GB" sz="2500" dirty="0"/>
          </a:p>
          <a:p>
            <a:pPr marL="571500" indent="-571500">
              <a:buFont typeface="Arial" panose="020B0604020202020204" pitchFamily="34" charset="0"/>
              <a:buChar char="•"/>
            </a:pPr>
            <a:endParaRPr lang="en-GB" sz="2500" b="1" dirty="0"/>
          </a:p>
          <a:p>
            <a:pPr marL="571500" indent="-571500">
              <a:buFont typeface="Arial" panose="020B0604020202020204" pitchFamily="34" charset="0"/>
              <a:buChar char="•"/>
            </a:pPr>
            <a:endParaRPr lang="en-GB" sz="2500" dirty="0"/>
          </a:p>
        </p:txBody>
      </p:sp>
    </p:spTree>
    <p:extLst>
      <p:ext uri="{BB962C8B-B14F-4D97-AF65-F5344CB8AC3E}">
        <p14:creationId xmlns:p14="http://schemas.microsoft.com/office/powerpoint/2010/main" val="3734727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46AE269-DE8E-090B-DD2A-8C7E97BA5999}"/>
              </a:ext>
            </a:extLst>
          </p:cNvPr>
          <p:cNvCxnSpPr>
            <a:cxnSpLocks/>
            <a:endCxn id="6" idx="2"/>
          </p:cNvCxnSpPr>
          <p:nvPr/>
        </p:nvCxnSpPr>
        <p:spPr bwMode="auto">
          <a:xfrm>
            <a:off x="-158848" y="2990559"/>
            <a:ext cx="986481" cy="2"/>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sp>
        <p:nvSpPr>
          <p:cNvPr id="6" name="Oval 5">
            <a:extLst>
              <a:ext uri="{FF2B5EF4-FFF2-40B4-BE49-F238E27FC236}">
                <a16:creationId xmlns:a16="http://schemas.microsoft.com/office/drawing/2014/main" id="{57A7D23F-D119-F57F-4133-A7F12EC4BB3B}"/>
              </a:ext>
            </a:extLst>
          </p:cNvPr>
          <p:cNvSpPr/>
          <p:nvPr/>
        </p:nvSpPr>
        <p:spPr bwMode="auto">
          <a:xfrm>
            <a:off x="827633" y="2844599"/>
            <a:ext cx="308918" cy="291923"/>
          </a:xfrm>
          <a:prstGeom prst="ellipse">
            <a:avLst/>
          </a:prstGeom>
          <a:solidFill>
            <a:srgbClr val="FFFFFF">
              <a:lumMod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7" name="Circle: Hollow 6">
            <a:extLst>
              <a:ext uri="{FF2B5EF4-FFF2-40B4-BE49-F238E27FC236}">
                <a16:creationId xmlns:a16="http://schemas.microsoft.com/office/drawing/2014/main" id="{4B8883A5-F067-85D4-7F90-D44CE46961A6}"/>
              </a:ext>
            </a:extLst>
          </p:cNvPr>
          <p:cNvSpPr/>
          <p:nvPr/>
        </p:nvSpPr>
        <p:spPr bwMode="auto">
          <a:xfrm>
            <a:off x="629924" y="2650756"/>
            <a:ext cx="704336" cy="679610"/>
          </a:xfrm>
          <a:prstGeom prst="donut">
            <a:avLst>
              <a:gd name="adj" fmla="val 4999"/>
            </a:avLst>
          </a:prstGeom>
          <a:solidFill>
            <a:srgbClr val="FFFFFF">
              <a:lumMod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FFFFFF">
                  <a:lumMod val="50000"/>
                </a:srgbClr>
              </a:solidFill>
              <a:effectLst/>
              <a:highlight>
                <a:srgbClr val="808080"/>
              </a:highlight>
              <a:uLnTx/>
              <a:uFillTx/>
              <a:ea typeface="ヒラギノ角ゴ Pro W3" pitchFamily="1" charset="-128"/>
              <a:cs typeface="ヒラギノ角ゴ Pro W3" pitchFamily="1" charset="-128"/>
            </a:endParaRPr>
          </a:p>
        </p:txBody>
      </p:sp>
      <p:sp>
        <p:nvSpPr>
          <p:cNvPr id="8" name="Circle: Hollow 7">
            <a:extLst>
              <a:ext uri="{FF2B5EF4-FFF2-40B4-BE49-F238E27FC236}">
                <a16:creationId xmlns:a16="http://schemas.microsoft.com/office/drawing/2014/main" id="{D70DC340-91B7-51FF-C9A6-EFC5E17CBB64}"/>
              </a:ext>
            </a:extLst>
          </p:cNvPr>
          <p:cNvSpPr/>
          <p:nvPr/>
        </p:nvSpPr>
        <p:spPr bwMode="auto">
          <a:xfrm>
            <a:off x="448693" y="2450715"/>
            <a:ext cx="1066798" cy="1079690"/>
          </a:xfrm>
          <a:prstGeom prst="donut">
            <a:avLst>
              <a:gd name="adj" fmla="val 1524"/>
            </a:avLst>
          </a:prstGeom>
          <a:solidFill>
            <a:srgbClr val="FFFFFF">
              <a:lumMod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9" name="Arc 8">
            <a:extLst>
              <a:ext uri="{FF2B5EF4-FFF2-40B4-BE49-F238E27FC236}">
                <a16:creationId xmlns:a16="http://schemas.microsoft.com/office/drawing/2014/main" id="{EF09A178-CE4B-C467-2766-32B4E3E2F06F}"/>
              </a:ext>
            </a:extLst>
          </p:cNvPr>
          <p:cNvSpPr/>
          <p:nvPr/>
        </p:nvSpPr>
        <p:spPr bwMode="auto">
          <a:xfrm>
            <a:off x="191266" y="2199734"/>
            <a:ext cx="1581652" cy="1581652"/>
          </a:xfrm>
          <a:prstGeom prst="arc">
            <a:avLst>
              <a:gd name="adj1" fmla="val 5442917"/>
              <a:gd name="adj2" fmla="val 10793074"/>
            </a:avLst>
          </a:prstGeom>
          <a:noFill/>
          <a:ln w="19050" cap="flat" cmpd="sng" algn="ctr">
            <a:solidFill>
              <a:srgbClr val="FFFFFF">
                <a:lumMod val="6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ea typeface="ヒラギノ角ゴ Pro W3" pitchFamily="1" charset="-128"/>
              <a:cs typeface="ヒラギノ角ゴ Pro W3" pitchFamily="1" charset="-128"/>
            </a:endParaRPr>
          </a:p>
        </p:txBody>
      </p:sp>
      <p:sp>
        <p:nvSpPr>
          <p:cNvPr id="10" name="Oval 9">
            <a:extLst>
              <a:ext uri="{FF2B5EF4-FFF2-40B4-BE49-F238E27FC236}">
                <a16:creationId xmlns:a16="http://schemas.microsoft.com/office/drawing/2014/main" id="{AED3859F-ED74-4F20-A90F-1A37BAD8C9CC}"/>
              </a:ext>
            </a:extLst>
          </p:cNvPr>
          <p:cNvSpPr/>
          <p:nvPr/>
        </p:nvSpPr>
        <p:spPr bwMode="auto">
          <a:xfrm>
            <a:off x="884849" y="4300381"/>
            <a:ext cx="194488" cy="183788"/>
          </a:xfrm>
          <a:prstGeom prst="ellipse">
            <a:avLst/>
          </a:prstGeom>
          <a:solidFill>
            <a:srgbClr val="FFFFFF">
              <a:lumMod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cxnSp>
        <p:nvCxnSpPr>
          <p:cNvPr id="11" name="Straight Connector 10">
            <a:extLst>
              <a:ext uri="{FF2B5EF4-FFF2-40B4-BE49-F238E27FC236}">
                <a16:creationId xmlns:a16="http://schemas.microsoft.com/office/drawing/2014/main" id="{342316E5-69E4-3F32-2C97-DCD93951D207}"/>
              </a:ext>
            </a:extLst>
          </p:cNvPr>
          <p:cNvCxnSpPr>
            <a:cxnSpLocks/>
            <a:stCxn id="8" idx="4"/>
          </p:cNvCxnSpPr>
          <p:nvPr/>
        </p:nvCxnSpPr>
        <p:spPr bwMode="auto">
          <a:xfrm>
            <a:off x="982092" y="3530405"/>
            <a:ext cx="1" cy="769976"/>
          </a:xfrm>
          <a:prstGeom prst="line">
            <a:avLst/>
          </a:prstGeom>
          <a:solidFill>
            <a:srgbClr val="BBE0E3"/>
          </a:solidFill>
          <a:ln w="19050" cap="flat" cmpd="sng" algn="ctr">
            <a:solidFill>
              <a:srgbClr val="FFFFFF">
                <a:lumMod val="50000"/>
              </a:srgbClr>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40096511-4E5C-2A66-676E-0563D087A49B}"/>
              </a:ext>
            </a:extLst>
          </p:cNvPr>
          <p:cNvSpPr txBox="1"/>
          <p:nvPr/>
        </p:nvSpPr>
        <p:spPr>
          <a:xfrm>
            <a:off x="-54459" y="1548815"/>
            <a:ext cx="2053403" cy="861774"/>
          </a:xfrm>
          <a:prstGeom prst="rect">
            <a:avLst/>
          </a:prstGeom>
          <a:noFill/>
        </p:spPr>
        <p:txBody>
          <a:bodyPr wrap="square" rtlCol="0">
            <a:spAutoFit/>
          </a:bodyPr>
          <a:lstStyle/>
          <a:p>
            <a:pPr algn="ctr"/>
            <a:r>
              <a:rPr lang="en-GB" dirty="0">
                <a:solidFill>
                  <a:srgbClr val="FFFFFF">
                    <a:lumMod val="50000"/>
                  </a:srgbClr>
                </a:solidFill>
                <a:ea typeface="ＭＳ Ｐゴシック"/>
              </a:rPr>
              <a:t>EARLY ACCESS TO PORTAL</a:t>
            </a:r>
          </a:p>
          <a:p>
            <a:pPr algn="ctr"/>
            <a:r>
              <a:rPr lang="en-GB" sz="1400" dirty="0">
                <a:solidFill>
                  <a:srgbClr val="FFFFFF">
                    <a:lumMod val="50000"/>
                  </a:srgbClr>
                </a:solidFill>
                <a:ea typeface="ＭＳ Ｐゴシック"/>
              </a:rPr>
              <a:t>(July)</a:t>
            </a:r>
          </a:p>
        </p:txBody>
      </p:sp>
      <p:cxnSp>
        <p:nvCxnSpPr>
          <p:cNvPr id="13" name="Straight Connector 12">
            <a:extLst>
              <a:ext uri="{FF2B5EF4-FFF2-40B4-BE49-F238E27FC236}">
                <a16:creationId xmlns:a16="http://schemas.microsoft.com/office/drawing/2014/main" id="{E2658D20-F8B1-1502-AF37-1F0A982F9280}"/>
              </a:ext>
            </a:extLst>
          </p:cNvPr>
          <p:cNvCxnSpPr>
            <a:cxnSpLocks/>
            <a:stCxn id="6" idx="6"/>
            <a:endCxn id="15" idx="2"/>
          </p:cNvCxnSpPr>
          <p:nvPr/>
        </p:nvCxnSpPr>
        <p:spPr bwMode="auto">
          <a:xfrm flipV="1">
            <a:off x="1136551" y="2990559"/>
            <a:ext cx="966960" cy="2"/>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251083F2-89C5-D82F-CBA7-2620A80A6AC2}"/>
              </a:ext>
            </a:extLst>
          </p:cNvPr>
          <p:cNvSpPr txBox="1"/>
          <p:nvPr/>
        </p:nvSpPr>
        <p:spPr>
          <a:xfrm>
            <a:off x="-9538" y="4542377"/>
            <a:ext cx="1983260" cy="954107"/>
          </a:xfrm>
          <a:prstGeom prst="rect">
            <a:avLst/>
          </a:prstGeom>
          <a:noFill/>
        </p:spPr>
        <p:txBody>
          <a:bodyPr wrap="square" rtlCol="0">
            <a:spAutoFit/>
          </a:bodyPr>
          <a:lstStyle/>
          <a:p>
            <a:pPr algn="ctr"/>
            <a:r>
              <a:rPr lang="en-GB" sz="1400" dirty="0">
                <a:solidFill>
                  <a:srgbClr val="FFFFFF">
                    <a:lumMod val="50000"/>
                  </a:srgbClr>
                </a:solidFill>
                <a:ea typeface="ＭＳ Ｐゴシック"/>
              </a:rPr>
              <a:t>A group of providers have been invited to log onto the new provider portal</a:t>
            </a:r>
          </a:p>
        </p:txBody>
      </p:sp>
      <p:sp>
        <p:nvSpPr>
          <p:cNvPr id="15" name="Oval 14">
            <a:extLst>
              <a:ext uri="{FF2B5EF4-FFF2-40B4-BE49-F238E27FC236}">
                <a16:creationId xmlns:a16="http://schemas.microsoft.com/office/drawing/2014/main" id="{9A38CD85-9A92-B240-E2C4-2F0D7B66B2BB}"/>
              </a:ext>
            </a:extLst>
          </p:cNvPr>
          <p:cNvSpPr/>
          <p:nvPr/>
        </p:nvSpPr>
        <p:spPr bwMode="auto">
          <a:xfrm>
            <a:off x="2103511" y="2872187"/>
            <a:ext cx="228730" cy="236743"/>
          </a:xfrm>
          <a:prstGeom prst="ellipse">
            <a:avLst/>
          </a:prstGeom>
          <a:solidFill>
            <a:srgbClr val="5F286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ea typeface="ヒラギノ角ゴ Pro W3" pitchFamily="1" charset="-128"/>
              <a:cs typeface="ヒラギノ角ゴ Pro W3" pitchFamily="1" charset="-128"/>
            </a:endParaRPr>
          </a:p>
        </p:txBody>
      </p:sp>
      <p:sp>
        <p:nvSpPr>
          <p:cNvPr id="16" name="Circle: Hollow 15">
            <a:extLst>
              <a:ext uri="{FF2B5EF4-FFF2-40B4-BE49-F238E27FC236}">
                <a16:creationId xmlns:a16="http://schemas.microsoft.com/office/drawing/2014/main" id="{958E1C1D-BE53-A29B-02F0-A591B9659C45}"/>
              </a:ext>
            </a:extLst>
          </p:cNvPr>
          <p:cNvSpPr/>
          <p:nvPr/>
        </p:nvSpPr>
        <p:spPr bwMode="auto">
          <a:xfrm>
            <a:off x="2018643" y="2798991"/>
            <a:ext cx="397076" cy="383136"/>
          </a:xfrm>
          <a:prstGeom prst="donut">
            <a:avLst>
              <a:gd name="adj" fmla="val 4999"/>
            </a:avLst>
          </a:prstGeom>
          <a:solidFill>
            <a:srgbClr val="5F286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cxnSp>
        <p:nvCxnSpPr>
          <p:cNvPr id="24" name="Straight Connector 23">
            <a:extLst>
              <a:ext uri="{FF2B5EF4-FFF2-40B4-BE49-F238E27FC236}">
                <a16:creationId xmlns:a16="http://schemas.microsoft.com/office/drawing/2014/main" id="{A4777198-9A9F-F61C-AFA5-C2D25D63C211}"/>
              </a:ext>
            </a:extLst>
          </p:cNvPr>
          <p:cNvCxnSpPr>
            <a:cxnSpLocks/>
            <a:stCxn id="15" idx="6"/>
            <a:endCxn id="124" idx="2"/>
          </p:cNvCxnSpPr>
          <p:nvPr/>
        </p:nvCxnSpPr>
        <p:spPr bwMode="auto">
          <a:xfrm>
            <a:off x="2332241" y="2990559"/>
            <a:ext cx="818813" cy="0"/>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sp>
        <p:nvSpPr>
          <p:cNvPr id="25" name="Oval 24">
            <a:extLst>
              <a:ext uri="{FF2B5EF4-FFF2-40B4-BE49-F238E27FC236}">
                <a16:creationId xmlns:a16="http://schemas.microsoft.com/office/drawing/2014/main" id="{055937E0-4E0D-6620-24FF-A64C302C8D4E}"/>
              </a:ext>
            </a:extLst>
          </p:cNvPr>
          <p:cNvSpPr/>
          <p:nvPr/>
        </p:nvSpPr>
        <p:spPr bwMode="auto">
          <a:xfrm>
            <a:off x="5560963" y="2844598"/>
            <a:ext cx="308918" cy="291923"/>
          </a:xfrm>
          <a:prstGeom prst="ellipse">
            <a:avLst/>
          </a:prstGeom>
          <a:solidFill>
            <a:srgbClr val="539F6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sp>
        <p:nvSpPr>
          <p:cNvPr id="26" name="Circle: Hollow 25">
            <a:extLst>
              <a:ext uri="{FF2B5EF4-FFF2-40B4-BE49-F238E27FC236}">
                <a16:creationId xmlns:a16="http://schemas.microsoft.com/office/drawing/2014/main" id="{D146B68F-7F7A-2DF2-A455-10E68568CC02}"/>
              </a:ext>
            </a:extLst>
          </p:cNvPr>
          <p:cNvSpPr/>
          <p:nvPr/>
        </p:nvSpPr>
        <p:spPr bwMode="auto">
          <a:xfrm>
            <a:off x="5363254" y="2650755"/>
            <a:ext cx="704336" cy="679610"/>
          </a:xfrm>
          <a:prstGeom prst="donut">
            <a:avLst>
              <a:gd name="adj" fmla="val 4999"/>
            </a:avLst>
          </a:prstGeom>
          <a:solidFill>
            <a:srgbClr val="539F6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sp>
        <p:nvSpPr>
          <p:cNvPr id="27" name="Circle: Hollow 26">
            <a:extLst>
              <a:ext uri="{FF2B5EF4-FFF2-40B4-BE49-F238E27FC236}">
                <a16:creationId xmlns:a16="http://schemas.microsoft.com/office/drawing/2014/main" id="{1FC62284-9AE2-1A1B-A7F2-B831C13E067F}"/>
              </a:ext>
            </a:extLst>
          </p:cNvPr>
          <p:cNvSpPr/>
          <p:nvPr/>
        </p:nvSpPr>
        <p:spPr bwMode="auto">
          <a:xfrm>
            <a:off x="5182023" y="2450714"/>
            <a:ext cx="1066798" cy="1079690"/>
          </a:xfrm>
          <a:prstGeom prst="donut">
            <a:avLst>
              <a:gd name="adj" fmla="val 1524"/>
            </a:avLst>
          </a:prstGeom>
          <a:solidFill>
            <a:srgbClr val="FFFFFF">
              <a:lumMod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28" name="Arc 27">
            <a:extLst>
              <a:ext uri="{FF2B5EF4-FFF2-40B4-BE49-F238E27FC236}">
                <a16:creationId xmlns:a16="http://schemas.microsoft.com/office/drawing/2014/main" id="{86332289-0CB5-9707-3CA8-04246644D5C9}"/>
              </a:ext>
            </a:extLst>
          </p:cNvPr>
          <p:cNvSpPr/>
          <p:nvPr/>
        </p:nvSpPr>
        <p:spPr bwMode="auto">
          <a:xfrm>
            <a:off x="4924596" y="2199733"/>
            <a:ext cx="1581652" cy="1581652"/>
          </a:xfrm>
          <a:prstGeom prst="arc">
            <a:avLst>
              <a:gd name="adj1" fmla="val 5442917"/>
              <a:gd name="adj2" fmla="val 10793074"/>
            </a:avLst>
          </a:prstGeom>
          <a:noFill/>
          <a:ln w="19050" cap="flat" cmpd="sng" algn="ctr">
            <a:solidFill>
              <a:srgbClr val="FFFFFF">
                <a:lumMod val="6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29" name="Oval 28">
            <a:extLst>
              <a:ext uri="{FF2B5EF4-FFF2-40B4-BE49-F238E27FC236}">
                <a16:creationId xmlns:a16="http://schemas.microsoft.com/office/drawing/2014/main" id="{62F39BC3-E487-631C-F7C3-4C050E3D81A0}"/>
              </a:ext>
            </a:extLst>
          </p:cNvPr>
          <p:cNvSpPr/>
          <p:nvPr/>
        </p:nvSpPr>
        <p:spPr bwMode="auto">
          <a:xfrm>
            <a:off x="5618179" y="4300380"/>
            <a:ext cx="194488" cy="183788"/>
          </a:xfrm>
          <a:prstGeom prst="ellipse">
            <a:avLst/>
          </a:prstGeom>
          <a:solidFill>
            <a:srgbClr val="539F6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a:solidFill>
                <a:srgbClr val="000000"/>
              </a:solidFill>
              <a:ea typeface="ヒラギノ角ゴ Pro W3" pitchFamily="1" charset="-128"/>
              <a:cs typeface="ヒラギノ角ゴ Pro W3" pitchFamily="1" charset="-128"/>
            </a:endParaRPr>
          </a:p>
        </p:txBody>
      </p:sp>
      <p:cxnSp>
        <p:nvCxnSpPr>
          <p:cNvPr id="30" name="Straight Connector 29">
            <a:extLst>
              <a:ext uri="{FF2B5EF4-FFF2-40B4-BE49-F238E27FC236}">
                <a16:creationId xmlns:a16="http://schemas.microsoft.com/office/drawing/2014/main" id="{FB7B7686-0455-1159-3D0A-95851484A487}"/>
              </a:ext>
            </a:extLst>
          </p:cNvPr>
          <p:cNvCxnSpPr>
            <a:cxnSpLocks/>
            <a:stCxn id="27" idx="4"/>
          </p:cNvCxnSpPr>
          <p:nvPr/>
        </p:nvCxnSpPr>
        <p:spPr bwMode="auto">
          <a:xfrm>
            <a:off x="5715422" y="3530404"/>
            <a:ext cx="1" cy="769976"/>
          </a:xfrm>
          <a:prstGeom prst="line">
            <a:avLst/>
          </a:prstGeom>
          <a:solidFill>
            <a:srgbClr val="BBE0E3"/>
          </a:solidFill>
          <a:ln w="19050" cap="flat" cmpd="sng" algn="ctr">
            <a:solidFill>
              <a:srgbClr val="539F69"/>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FA9ADFA2-99A5-CF77-0844-50294A386B8A}"/>
              </a:ext>
            </a:extLst>
          </p:cNvPr>
          <p:cNvSpPr txBox="1"/>
          <p:nvPr/>
        </p:nvSpPr>
        <p:spPr>
          <a:xfrm>
            <a:off x="4505055" y="1659756"/>
            <a:ext cx="2310714" cy="584775"/>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800" dirty="0">
                <a:solidFill>
                  <a:srgbClr val="539F69"/>
                </a:solidFill>
                <a:ea typeface="ＭＳ Ｐゴシック"/>
              </a:rPr>
              <a:t>PORTAL ROLL OUT</a:t>
            </a:r>
          </a:p>
          <a:p>
            <a:r>
              <a:rPr lang="en-GB" sz="1400" dirty="0">
                <a:solidFill>
                  <a:srgbClr val="539F69"/>
                </a:solidFill>
                <a:ea typeface="ＭＳ Ｐゴシック"/>
              </a:rPr>
              <a:t>(from September)</a:t>
            </a:r>
          </a:p>
        </p:txBody>
      </p:sp>
      <p:cxnSp>
        <p:nvCxnSpPr>
          <p:cNvPr id="32" name="Straight Connector 31">
            <a:extLst>
              <a:ext uri="{FF2B5EF4-FFF2-40B4-BE49-F238E27FC236}">
                <a16:creationId xmlns:a16="http://schemas.microsoft.com/office/drawing/2014/main" id="{08C41A23-507D-77EF-5B99-70C51635E7A8}"/>
              </a:ext>
            </a:extLst>
          </p:cNvPr>
          <p:cNvCxnSpPr>
            <a:cxnSpLocks/>
            <a:stCxn id="25" idx="6"/>
            <a:endCxn id="130" idx="2"/>
          </p:cNvCxnSpPr>
          <p:nvPr/>
        </p:nvCxnSpPr>
        <p:spPr bwMode="auto">
          <a:xfrm>
            <a:off x="5869881" y="2990560"/>
            <a:ext cx="992526" cy="1094"/>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sp>
        <p:nvSpPr>
          <p:cNvPr id="33" name="TextBox 32">
            <a:extLst>
              <a:ext uri="{FF2B5EF4-FFF2-40B4-BE49-F238E27FC236}">
                <a16:creationId xmlns:a16="http://schemas.microsoft.com/office/drawing/2014/main" id="{38525582-C957-DDEF-7AA5-C8703CE75098}"/>
              </a:ext>
            </a:extLst>
          </p:cNvPr>
          <p:cNvSpPr txBox="1"/>
          <p:nvPr/>
        </p:nvSpPr>
        <p:spPr>
          <a:xfrm>
            <a:off x="4653293" y="4542376"/>
            <a:ext cx="2221492" cy="738664"/>
          </a:xfrm>
          <a:prstGeom prst="rect">
            <a:avLst/>
          </a:prstGeom>
          <a:noFill/>
        </p:spPr>
        <p:txBody>
          <a:bodyPr wrap="square" rtlCol="0">
            <a:spAutoFit/>
          </a:bodyPr>
          <a:lstStyle>
            <a:defPPr>
              <a:defRPr lang="en-US"/>
            </a:defPPr>
            <a:lvl1pPr>
              <a:defRPr sz="1400">
                <a:solidFill>
                  <a:schemeClr val="bg1">
                    <a:lumMod val="50000"/>
                  </a:schemeClr>
                </a:solidFill>
                <a:latin typeface="+mj-lt"/>
              </a:defRPr>
            </a:lvl1pPr>
          </a:lstStyle>
          <a:p>
            <a:pPr algn="ctr"/>
            <a:r>
              <a:rPr lang="en-GB" dirty="0">
                <a:solidFill>
                  <a:srgbClr val="FFFFFF">
                    <a:lumMod val="50000"/>
                  </a:srgbClr>
                </a:solidFill>
                <a:ea typeface="ＭＳ Ｐゴシック"/>
              </a:rPr>
              <a:t>We’ll roll out the new portal to all providers in phases from September.</a:t>
            </a:r>
          </a:p>
        </p:txBody>
      </p:sp>
      <p:cxnSp>
        <p:nvCxnSpPr>
          <p:cNvPr id="34" name="Straight Connector 33">
            <a:extLst>
              <a:ext uri="{FF2B5EF4-FFF2-40B4-BE49-F238E27FC236}">
                <a16:creationId xmlns:a16="http://schemas.microsoft.com/office/drawing/2014/main" id="{EE7D67CF-F476-939A-25AF-3A6B8A30A0FC}"/>
              </a:ext>
            </a:extLst>
          </p:cNvPr>
          <p:cNvCxnSpPr>
            <a:cxnSpLocks/>
          </p:cNvCxnSpPr>
          <p:nvPr/>
        </p:nvCxnSpPr>
        <p:spPr bwMode="auto">
          <a:xfrm flipH="1">
            <a:off x="5107892" y="5359197"/>
            <a:ext cx="1303639" cy="1"/>
          </a:xfrm>
          <a:prstGeom prst="line">
            <a:avLst/>
          </a:prstGeom>
          <a:solidFill>
            <a:srgbClr val="BBE0E3"/>
          </a:solidFill>
          <a:ln w="19050" cap="flat" cmpd="sng" algn="ctr">
            <a:solidFill>
              <a:srgbClr val="539F69"/>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1B5A30CD-DD46-A4F9-DB5C-2F65C4C5A183}"/>
              </a:ext>
            </a:extLst>
          </p:cNvPr>
          <p:cNvCxnSpPr>
            <a:cxnSpLocks/>
          </p:cNvCxnSpPr>
          <p:nvPr/>
        </p:nvCxnSpPr>
        <p:spPr bwMode="auto">
          <a:xfrm flipH="1">
            <a:off x="318284" y="5575605"/>
            <a:ext cx="1281230" cy="1"/>
          </a:xfrm>
          <a:prstGeom prst="line">
            <a:avLst/>
          </a:prstGeom>
          <a:solidFill>
            <a:srgbClr val="BBE0E3"/>
          </a:solidFill>
          <a:ln w="19050" cap="flat" cmpd="sng" algn="ctr">
            <a:solidFill>
              <a:srgbClr val="FFFFFF">
                <a:lumMod val="50000"/>
              </a:srgbClr>
            </a:solidFill>
            <a:prstDash val="solid"/>
            <a:round/>
            <a:headEnd type="none" w="med" len="med"/>
            <a:tailEnd type="none" w="med" len="med"/>
          </a:ln>
          <a:effectLst/>
        </p:spPr>
      </p:cxnSp>
      <p:sp>
        <p:nvSpPr>
          <p:cNvPr id="36" name="Oval 35">
            <a:extLst>
              <a:ext uri="{FF2B5EF4-FFF2-40B4-BE49-F238E27FC236}">
                <a16:creationId xmlns:a16="http://schemas.microsoft.com/office/drawing/2014/main" id="{A22CABA3-B744-DDB4-27A7-F70374E324E1}"/>
              </a:ext>
            </a:extLst>
          </p:cNvPr>
          <p:cNvSpPr/>
          <p:nvPr/>
        </p:nvSpPr>
        <p:spPr bwMode="auto">
          <a:xfrm>
            <a:off x="8271223" y="2855401"/>
            <a:ext cx="308918" cy="291924"/>
          </a:xfrm>
          <a:prstGeom prst="ellipse">
            <a:avLst/>
          </a:prstGeom>
          <a:solidFill>
            <a:srgbClr val="EA562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sp>
        <p:nvSpPr>
          <p:cNvPr id="37" name="Circle: Hollow 36">
            <a:extLst>
              <a:ext uri="{FF2B5EF4-FFF2-40B4-BE49-F238E27FC236}">
                <a16:creationId xmlns:a16="http://schemas.microsoft.com/office/drawing/2014/main" id="{854F0F21-BB31-E159-E564-77D3E1EE4E9B}"/>
              </a:ext>
            </a:extLst>
          </p:cNvPr>
          <p:cNvSpPr/>
          <p:nvPr/>
        </p:nvSpPr>
        <p:spPr bwMode="auto">
          <a:xfrm>
            <a:off x="8073514" y="2661559"/>
            <a:ext cx="704336" cy="679610"/>
          </a:xfrm>
          <a:prstGeom prst="donut">
            <a:avLst>
              <a:gd name="adj" fmla="val 4999"/>
            </a:avLst>
          </a:prstGeom>
          <a:solidFill>
            <a:srgbClr val="EA562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sp>
        <p:nvSpPr>
          <p:cNvPr id="38" name="Circle: Hollow 37">
            <a:extLst>
              <a:ext uri="{FF2B5EF4-FFF2-40B4-BE49-F238E27FC236}">
                <a16:creationId xmlns:a16="http://schemas.microsoft.com/office/drawing/2014/main" id="{1160183E-4619-D701-6B83-3502FC3BE354}"/>
              </a:ext>
            </a:extLst>
          </p:cNvPr>
          <p:cNvSpPr/>
          <p:nvPr/>
        </p:nvSpPr>
        <p:spPr bwMode="auto">
          <a:xfrm>
            <a:off x="7892283" y="2461518"/>
            <a:ext cx="1066798" cy="1079690"/>
          </a:xfrm>
          <a:prstGeom prst="donut">
            <a:avLst>
              <a:gd name="adj" fmla="val 1524"/>
            </a:avLst>
          </a:prstGeom>
          <a:solidFill>
            <a:srgbClr val="FFFFFF">
              <a:lumMod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40" name="Oval 39">
            <a:extLst>
              <a:ext uri="{FF2B5EF4-FFF2-40B4-BE49-F238E27FC236}">
                <a16:creationId xmlns:a16="http://schemas.microsoft.com/office/drawing/2014/main" id="{E9F24441-48EF-8A91-8176-8E3B30138F5E}"/>
              </a:ext>
            </a:extLst>
          </p:cNvPr>
          <p:cNvSpPr/>
          <p:nvPr/>
        </p:nvSpPr>
        <p:spPr bwMode="auto">
          <a:xfrm>
            <a:off x="8328438" y="4259468"/>
            <a:ext cx="194488" cy="183788"/>
          </a:xfrm>
          <a:prstGeom prst="ellipse">
            <a:avLst/>
          </a:prstGeom>
          <a:solidFill>
            <a:srgbClr val="EA562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cxnSp>
        <p:nvCxnSpPr>
          <p:cNvPr id="41" name="Straight Connector 40">
            <a:extLst>
              <a:ext uri="{FF2B5EF4-FFF2-40B4-BE49-F238E27FC236}">
                <a16:creationId xmlns:a16="http://schemas.microsoft.com/office/drawing/2014/main" id="{EF39997C-9A40-A078-3BA9-EE14C5BD38DC}"/>
              </a:ext>
            </a:extLst>
          </p:cNvPr>
          <p:cNvCxnSpPr>
            <a:cxnSpLocks/>
          </p:cNvCxnSpPr>
          <p:nvPr/>
        </p:nvCxnSpPr>
        <p:spPr bwMode="auto">
          <a:xfrm>
            <a:off x="8425682" y="3526200"/>
            <a:ext cx="1" cy="774180"/>
          </a:xfrm>
          <a:prstGeom prst="line">
            <a:avLst/>
          </a:prstGeom>
          <a:solidFill>
            <a:srgbClr val="BBE0E3"/>
          </a:solidFill>
          <a:ln w="19050" cap="flat" cmpd="sng" algn="ctr">
            <a:solidFill>
              <a:srgbClr val="EA5621"/>
            </a:solidFill>
            <a:prstDash val="solid"/>
            <a:round/>
            <a:headEnd type="none" w="med" len="med"/>
            <a:tailEnd type="none" w="med" len="med"/>
          </a:ln>
          <a:effectLst/>
        </p:spPr>
      </p:cxnSp>
      <p:sp>
        <p:nvSpPr>
          <p:cNvPr id="42" name="TextBox 41">
            <a:extLst>
              <a:ext uri="{FF2B5EF4-FFF2-40B4-BE49-F238E27FC236}">
                <a16:creationId xmlns:a16="http://schemas.microsoft.com/office/drawing/2014/main" id="{FD08CF28-E026-4692-589A-F0818D08DFAC}"/>
              </a:ext>
            </a:extLst>
          </p:cNvPr>
          <p:cNvSpPr txBox="1"/>
          <p:nvPr/>
        </p:nvSpPr>
        <p:spPr>
          <a:xfrm>
            <a:off x="7175327" y="1478861"/>
            <a:ext cx="2310714" cy="861774"/>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800" dirty="0">
                <a:solidFill>
                  <a:srgbClr val="EA5621"/>
                </a:solidFill>
                <a:ea typeface="ＭＳ Ｐゴシック"/>
              </a:rPr>
              <a:t>USING OUR NEW FRAMEWORK</a:t>
            </a:r>
          </a:p>
          <a:p>
            <a:r>
              <a:rPr lang="en-GB" sz="1400" dirty="0">
                <a:solidFill>
                  <a:srgbClr val="EA5621"/>
                </a:solidFill>
                <a:ea typeface="ＭＳ Ｐゴシック"/>
              </a:rPr>
              <a:t>(from November)</a:t>
            </a:r>
          </a:p>
        </p:txBody>
      </p:sp>
      <p:sp>
        <p:nvSpPr>
          <p:cNvPr id="43" name="TextBox 42">
            <a:extLst>
              <a:ext uri="{FF2B5EF4-FFF2-40B4-BE49-F238E27FC236}">
                <a16:creationId xmlns:a16="http://schemas.microsoft.com/office/drawing/2014/main" id="{2210356A-988A-1BBF-47AE-36ECF295309A}"/>
              </a:ext>
            </a:extLst>
          </p:cNvPr>
          <p:cNvSpPr txBox="1"/>
          <p:nvPr/>
        </p:nvSpPr>
        <p:spPr>
          <a:xfrm>
            <a:off x="7205155" y="4543218"/>
            <a:ext cx="2556100" cy="1169551"/>
          </a:xfrm>
          <a:prstGeom prst="rect">
            <a:avLst/>
          </a:prstGeom>
          <a:noFill/>
        </p:spPr>
        <p:txBody>
          <a:bodyPr wrap="square" rtlCol="0">
            <a:spAutoFit/>
          </a:bodyPr>
          <a:lstStyle>
            <a:defPPr>
              <a:defRPr lang="en-US"/>
            </a:defPPr>
            <a:lvl1pPr>
              <a:defRPr sz="1400">
                <a:solidFill>
                  <a:schemeClr val="bg1">
                    <a:lumMod val="50000"/>
                  </a:schemeClr>
                </a:solidFill>
                <a:latin typeface="+mj-lt"/>
              </a:defRPr>
            </a:lvl1pPr>
          </a:lstStyle>
          <a:p>
            <a:pPr algn="ctr"/>
            <a:r>
              <a:rPr lang="en-GB" dirty="0">
                <a:solidFill>
                  <a:srgbClr val="FFFFFF">
                    <a:lumMod val="50000"/>
                  </a:srgbClr>
                </a:solidFill>
                <a:ea typeface="ＭＳ Ｐゴシック"/>
              </a:rPr>
              <a:t>We plan to start using our new single assessment framework starting with providers in the South of England</a:t>
            </a:r>
          </a:p>
        </p:txBody>
      </p:sp>
      <p:cxnSp>
        <p:nvCxnSpPr>
          <p:cNvPr id="44" name="Straight Connector 43">
            <a:extLst>
              <a:ext uri="{FF2B5EF4-FFF2-40B4-BE49-F238E27FC236}">
                <a16:creationId xmlns:a16="http://schemas.microsoft.com/office/drawing/2014/main" id="{0266176F-7568-DFF0-E589-E184D9E7E7C2}"/>
              </a:ext>
            </a:extLst>
          </p:cNvPr>
          <p:cNvCxnSpPr>
            <a:cxnSpLocks/>
          </p:cNvCxnSpPr>
          <p:nvPr/>
        </p:nvCxnSpPr>
        <p:spPr bwMode="auto">
          <a:xfrm flipH="1">
            <a:off x="7785067" y="5812730"/>
            <a:ext cx="1281230" cy="1"/>
          </a:xfrm>
          <a:prstGeom prst="line">
            <a:avLst/>
          </a:prstGeom>
          <a:solidFill>
            <a:srgbClr val="BBE0E3"/>
          </a:solidFill>
          <a:ln w="19050" cap="flat" cmpd="sng" algn="ctr">
            <a:solidFill>
              <a:srgbClr val="EA562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4173522F-8B1E-6569-2E4D-6F9DB690478B}"/>
              </a:ext>
            </a:extLst>
          </p:cNvPr>
          <p:cNvCxnSpPr>
            <a:cxnSpLocks/>
            <a:stCxn id="36" idx="6"/>
            <a:endCxn id="133" idx="2"/>
          </p:cNvCxnSpPr>
          <p:nvPr/>
        </p:nvCxnSpPr>
        <p:spPr bwMode="auto">
          <a:xfrm flipV="1">
            <a:off x="8580141" y="2991579"/>
            <a:ext cx="913124" cy="9784"/>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sp>
        <p:nvSpPr>
          <p:cNvPr id="47" name="Oval 46">
            <a:extLst>
              <a:ext uri="{FF2B5EF4-FFF2-40B4-BE49-F238E27FC236}">
                <a16:creationId xmlns:a16="http://schemas.microsoft.com/office/drawing/2014/main" id="{81205937-7029-521B-BA67-F051290F3AC0}"/>
              </a:ext>
            </a:extLst>
          </p:cNvPr>
          <p:cNvSpPr/>
          <p:nvPr/>
        </p:nvSpPr>
        <p:spPr bwMode="auto">
          <a:xfrm>
            <a:off x="10699143" y="2837472"/>
            <a:ext cx="308918" cy="291923"/>
          </a:xfrm>
          <a:prstGeom prst="ellipse">
            <a:avLst/>
          </a:prstGeom>
          <a:solidFill>
            <a:srgbClr val="31518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sp>
        <p:nvSpPr>
          <p:cNvPr id="48" name="Circle: Hollow 47">
            <a:extLst>
              <a:ext uri="{FF2B5EF4-FFF2-40B4-BE49-F238E27FC236}">
                <a16:creationId xmlns:a16="http://schemas.microsoft.com/office/drawing/2014/main" id="{E33EF319-6461-A37A-8FDB-97070B5B5E22}"/>
              </a:ext>
            </a:extLst>
          </p:cNvPr>
          <p:cNvSpPr/>
          <p:nvPr/>
        </p:nvSpPr>
        <p:spPr bwMode="auto">
          <a:xfrm>
            <a:off x="10501434" y="2643629"/>
            <a:ext cx="704336" cy="679610"/>
          </a:xfrm>
          <a:prstGeom prst="donut">
            <a:avLst>
              <a:gd name="adj" fmla="val 4999"/>
            </a:avLst>
          </a:prstGeom>
          <a:solidFill>
            <a:srgbClr val="31518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sp>
        <p:nvSpPr>
          <p:cNvPr id="49" name="Circle: Hollow 48">
            <a:extLst>
              <a:ext uri="{FF2B5EF4-FFF2-40B4-BE49-F238E27FC236}">
                <a16:creationId xmlns:a16="http://schemas.microsoft.com/office/drawing/2014/main" id="{84A9A1E8-03F4-1426-C9C7-4FC748D20DAE}"/>
              </a:ext>
            </a:extLst>
          </p:cNvPr>
          <p:cNvSpPr/>
          <p:nvPr/>
        </p:nvSpPr>
        <p:spPr bwMode="auto">
          <a:xfrm>
            <a:off x="10320203" y="2443588"/>
            <a:ext cx="1066798" cy="1079690"/>
          </a:xfrm>
          <a:prstGeom prst="donut">
            <a:avLst>
              <a:gd name="adj" fmla="val 1524"/>
            </a:avLst>
          </a:prstGeom>
          <a:solidFill>
            <a:srgbClr val="FFFFFF">
              <a:lumMod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50" name="Arc 49">
            <a:extLst>
              <a:ext uri="{FF2B5EF4-FFF2-40B4-BE49-F238E27FC236}">
                <a16:creationId xmlns:a16="http://schemas.microsoft.com/office/drawing/2014/main" id="{B2A7A5CF-22BB-E026-4A0D-CBFB6011D9B8}"/>
              </a:ext>
            </a:extLst>
          </p:cNvPr>
          <p:cNvSpPr/>
          <p:nvPr/>
        </p:nvSpPr>
        <p:spPr bwMode="auto">
          <a:xfrm>
            <a:off x="7656481" y="2191445"/>
            <a:ext cx="1581652" cy="1581652"/>
          </a:xfrm>
          <a:prstGeom prst="arc">
            <a:avLst>
              <a:gd name="adj1" fmla="val 5442917"/>
              <a:gd name="adj2" fmla="val 10793074"/>
            </a:avLst>
          </a:prstGeom>
          <a:noFill/>
          <a:ln w="19050" cap="flat" cmpd="sng" algn="ctr">
            <a:solidFill>
              <a:srgbClr val="FFFFFF">
                <a:lumMod val="6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51" name="Oval 50">
            <a:extLst>
              <a:ext uri="{FF2B5EF4-FFF2-40B4-BE49-F238E27FC236}">
                <a16:creationId xmlns:a16="http://schemas.microsoft.com/office/drawing/2014/main" id="{5641D8D8-B8E5-D4E8-4C61-22E85770CFB6}"/>
              </a:ext>
            </a:extLst>
          </p:cNvPr>
          <p:cNvSpPr/>
          <p:nvPr/>
        </p:nvSpPr>
        <p:spPr bwMode="auto">
          <a:xfrm>
            <a:off x="10756359" y="4293254"/>
            <a:ext cx="194488" cy="183788"/>
          </a:xfrm>
          <a:prstGeom prst="ellipse">
            <a:avLst/>
          </a:prstGeom>
          <a:solidFill>
            <a:srgbClr val="31518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GB" sz="2400" kern="0">
              <a:solidFill>
                <a:srgbClr val="000000"/>
              </a:solidFill>
              <a:ea typeface="ヒラギノ角ゴ Pro W3" pitchFamily="1" charset="-128"/>
            </a:endParaRPr>
          </a:p>
        </p:txBody>
      </p:sp>
      <p:cxnSp>
        <p:nvCxnSpPr>
          <p:cNvPr id="52" name="Straight Connector 51">
            <a:extLst>
              <a:ext uri="{FF2B5EF4-FFF2-40B4-BE49-F238E27FC236}">
                <a16:creationId xmlns:a16="http://schemas.microsoft.com/office/drawing/2014/main" id="{8E17D2B1-F027-033B-E307-EAD0D83198E4}"/>
              </a:ext>
            </a:extLst>
          </p:cNvPr>
          <p:cNvCxnSpPr>
            <a:cxnSpLocks/>
            <a:stCxn id="49" idx="4"/>
          </p:cNvCxnSpPr>
          <p:nvPr/>
        </p:nvCxnSpPr>
        <p:spPr bwMode="auto">
          <a:xfrm>
            <a:off x="10853602" y="3523278"/>
            <a:ext cx="1" cy="769976"/>
          </a:xfrm>
          <a:prstGeom prst="line">
            <a:avLst/>
          </a:prstGeom>
          <a:solidFill>
            <a:srgbClr val="BBE0E3"/>
          </a:solidFill>
          <a:ln w="19050" cap="flat" cmpd="sng" algn="ctr">
            <a:solidFill>
              <a:srgbClr val="31518C"/>
            </a:solidFill>
            <a:prstDash val="solid"/>
            <a:round/>
            <a:headEnd type="none" w="med" len="med"/>
            <a:tailEnd type="none" w="med" len="med"/>
          </a:ln>
          <a:effectLst/>
        </p:spPr>
      </p:cxnSp>
      <p:sp>
        <p:nvSpPr>
          <p:cNvPr id="53" name="TextBox 52">
            <a:extLst>
              <a:ext uri="{FF2B5EF4-FFF2-40B4-BE49-F238E27FC236}">
                <a16:creationId xmlns:a16="http://schemas.microsoft.com/office/drawing/2014/main" id="{DBDB0F2F-7286-C6B8-2A3F-D58A66AC8778}"/>
              </a:ext>
            </a:extLst>
          </p:cNvPr>
          <p:cNvSpPr txBox="1"/>
          <p:nvPr/>
        </p:nvSpPr>
        <p:spPr>
          <a:xfrm>
            <a:off x="9647445" y="1644611"/>
            <a:ext cx="2310714" cy="584775"/>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800" dirty="0">
                <a:solidFill>
                  <a:srgbClr val="31518C"/>
                </a:solidFill>
                <a:ea typeface="ＭＳ Ｐゴシック"/>
              </a:rPr>
              <a:t>FUTURE</a:t>
            </a:r>
          </a:p>
          <a:p>
            <a:r>
              <a:rPr lang="en-GB" sz="1400" dirty="0">
                <a:solidFill>
                  <a:srgbClr val="31518C"/>
                </a:solidFill>
                <a:ea typeface="ＭＳ Ｐゴシック"/>
              </a:rPr>
              <a:t>(from beginning of 2024)</a:t>
            </a:r>
          </a:p>
        </p:txBody>
      </p:sp>
      <p:sp>
        <p:nvSpPr>
          <p:cNvPr id="54" name="TextBox 53">
            <a:extLst>
              <a:ext uri="{FF2B5EF4-FFF2-40B4-BE49-F238E27FC236}">
                <a16:creationId xmlns:a16="http://schemas.microsoft.com/office/drawing/2014/main" id="{0C6CF828-AD31-FD39-4CC1-7B39A3A2A896}"/>
              </a:ext>
            </a:extLst>
          </p:cNvPr>
          <p:cNvSpPr txBox="1"/>
          <p:nvPr/>
        </p:nvSpPr>
        <p:spPr>
          <a:xfrm>
            <a:off x="9861972" y="4493293"/>
            <a:ext cx="1983260" cy="1169551"/>
          </a:xfrm>
          <a:prstGeom prst="rect">
            <a:avLst/>
          </a:prstGeom>
          <a:noFill/>
        </p:spPr>
        <p:txBody>
          <a:bodyPr wrap="square" rtlCol="0">
            <a:spAutoFit/>
          </a:bodyPr>
          <a:lstStyle>
            <a:defPPr>
              <a:defRPr lang="en-US"/>
            </a:defPPr>
            <a:lvl1pPr>
              <a:defRPr sz="1400">
                <a:solidFill>
                  <a:schemeClr val="bg1">
                    <a:lumMod val="50000"/>
                  </a:schemeClr>
                </a:solidFill>
                <a:latin typeface="+mj-lt"/>
              </a:defRPr>
            </a:lvl1pPr>
          </a:lstStyle>
          <a:p>
            <a:pPr algn="ctr"/>
            <a:r>
              <a:rPr lang="en-GB" dirty="0">
                <a:solidFill>
                  <a:srgbClr val="FFFFFF">
                    <a:lumMod val="50000"/>
                  </a:srgbClr>
                </a:solidFill>
                <a:ea typeface="ＭＳ Ｐゴシック"/>
              </a:rPr>
              <a:t>We’ll use our current assessment framework until the rollout of the new framework is complete</a:t>
            </a:r>
            <a:endParaRPr lang="en-GB" dirty="0">
              <a:solidFill>
                <a:srgbClr val="FF0000"/>
              </a:solidFill>
              <a:ea typeface="ＭＳ Ｐゴシック"/>
            </a:endParaRPr>
          </a:p>
        </p:txBody>
      </p:sp>
      <p:cxnSp>
        <p:nvCxnSpPr>
          <p:cNvPr id="55" name="Straight Connector 54">
            <a:extLst>
              <a:ext uri="{FF2B5EF4-FFF2-40B4-BE49-F238E27FC236}">
                <a16:creationId xmlns:a16="http://schemas.microsoft.com/office/drawing/2014/main" id="{0D6E0FA0-5705-CBA5-00FA-46B4CD8B4C4B}"/>
              </a:ext>
            </a:extLst>
          </p:cNvPr>
          <p:cNvCxnSpPr>
            <a:cxnSpLocks/>
          </p:cNvCxnSpPr>
          <p:nvPr/>
        </p:nvCxnSpPr>
        <p:spPr bwMode="auto">
          <a:xfrm flipH="1">
            <a:off x="10344626" y="5785754"/>
            <a:ext cx="1042375" cy="1"/>
          </a:xfrm>
          <a:prstGeom prst="line">
            <a:avLst/>
          </a:prstGeom>
          <a:solidFill>
            <a:srgbClr val="BBE0E3"/>
          </a:solidFill>
          <a:ln w="19050" cap="flat" cmpd="sng" algn="ctr">
            <a:solidFill>
              <a:srgbClr val="31518C"/>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2B44DBAB-E54E-31A9-C54B-EA18C6FC926F}"/>
              </a:ext>
            </a:extLst>
          </p:cNvPr>
          <p:cNvCxnSpPr>
            <a:cxnSpLocks/>
            <a:stCxn id="47" idx="6"/>
          </p:cNvCxnSpPr>
          <p:nvPr/>
        </p:nvCxnSpPr>
        <p:spPr bwMode="auto">
          <a:xfrm>
            <a:off x="11008061" y="2983434"/>
            <a:ext cx="1183939" cy="0"/>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grpSp>
        <p:nvGrpSpPr>
          <p:cNvPr id="18" name="Group 17">
            <a:extLst>
              <a:ext uri="{FF2B5EF4-FFF2-40B4-BE49-F238E27FC236}">
                <a16:creationId xmlns:a16="http://schemas.microsoft.com/office/drawing/2014/main" id="{2EDD6BB5-C872-D924-1AA9-9C4E1BFF2E60}"/>
              </a:ext>
            </a:extLst>
          </p:cNvPr>
          <p:cNvGrpSpPr/>
          <p:nvPr/>
        </p:nvGrpSpPr>
        <p:grpSpPr>
          <a:xfrm>
            <a:off x="10982414" y="6045397"/>
            <a:ext cx="1083591" cy="183788"/>
            <a:chOff x="143641" y="6522308"/>
            <a:chExt cx="1083591" cy="183788"/>
          </a:xfrm>
        </p:grpSpPr>
        <p:sp>
          <p:nvSpPr>
            <p:cNvPr id="58" name="Oval 57">
              <a:extLst>
                <a:ext uri="{FF2B5EF4-FFF2-40B4-BE49-F238E27FC236}">
                  <a16:creationId xmlns:a16="http://schemas.microsoft.com/office/drawing/2014/main" id="{4DE2FCED-9C28-18D5-5404-D3B139A890A5}"/>
                </a:ext>
              </a:extLst>
            </p:cNvPr>
            <p:cNvSpPr/>
            <p:nvPr/>
          </p:nvSpPr>
          <p:spPr bwMode="auto">
            <a:xfrm>
              <a:off x="143641" y="6522308"/>
              <a:ext cx="194488" cy="183788"/>
            </a:xfrm>
            <a:prstGeom prst="ellipse">
              <a:avLst/>
            </a:prstGeom>
            <a:solidFill>
              <a:srgbClr val="FFFFFF">
                <a:lumMod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59" name="Oval 58">
              <a:extLst>
                <a:ext uri="{FF2B5EF4-FFF2-40B4-BE49-F238E27FC236}">
                  <a16:creationId xmlns:a16="http://schemas.microsoft.com/office/drawing/2014/main" id="{B8016CA3-ABC8-B99F-1EDB-BDA1A36DDC3D}"/>
                </a:ext>
              </a:extLst>
            </p:cNvPr>
            <p:cNvSpPr/>
            <p:nvPr/>
          </p:nvSpPr>
          <p:spPr bwMode="auto">
            <a:xfrm>
              <a:off x="432836" y="6522308"/>
              <a:ext cx="194488" cy="183788"/>
            </a:xfrm>
            <a:prstGeom prst="ellipse">
              <a:avLst/>
            </a:prstGeom>
            <a:solidFill>
              <a:srgbClr val="539F6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60" name="Oval 59">
              <a:extLst>
                <a:ext uri="{FF2B5EF4-FFF2-40B4-BE49-F238E27FC236}">
                  <a16:creationId xmlns:a16="http://schemas.microsoft.com/office/drawing/2014/main" id="{AA4134FB-CC4B-6EF2-A918-4C41E5CA4DAD}"/>
                </a:ext>
              </a:extLst>
            </p:cNvPr>
            <p:cNvSpPr/>
            <p:nvPr/>
          </p:nvSpPr>
          <p:spPr bwMode="auto">
            <a:xfrm>
              <a:off x="732790" y="6522308"/>
              <a:ext cx="194488" cy="183788"/>
            </a:xfrm>
            <a:prstGeom prst="ellipse">
              <a:avLst/>
            </a:prstGeom>
            <a:solidFill>
              <a:srgbClr val="EA562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61" name="Oval 60">
              <a:extLst>
                <a:ext uri="{FF2B5EF4-FFF2-40B4-BE49-F238E27FC236}">
                  <a16:creationId xmlns:a16="http://schemas.microsoft.com/office/drawing/2014/main" id="{FF2B9272-BBBF-653D-2D31-6D465BFEAF49}"/>
                </a:ext>
              </a:extLst>
            </p:cNvPr>
            <p:cNvSpPr/>
            <p:nvPr/>
          </p:nvSpPr>
          <p:spPr bwMode="auto">
            <a:xfrm>
              <a:off x="1032744" y="6522308"/>
              <a:ext cx="194488" cy="183788"/>
            </a:xfrm>
            <a:prstGeom prst="ellipse">
              <a:avLst/>
            </a:prstGeom>
            <a:solidFill>
              <a:srgbClr val="31518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grpSp>
      <p:cxnSp>
        <p:nvCxnSpPr>
          <p:cNvPr id="69" name="Straight Connector 68">
            <a:extLst>
              <a:ext uri="{FF2B5EF4-FFF2-40B4-BE49-F238E27FC236}">
                <a16:creationId xmlns:a16="http://schemas.microsoft.com/office/drawing/2014/main" id="{9DCE7FD3-F1CB-A1E0-ADA2-F8BB8B9B66C1}"/>
              </a:ext>
            </a:extLst>
          </p:cNvPr>
          <p:cNvCxnSpPr>
            <a:cxnSpLocks/>
            <a:stCxn id="124" idx="6"/>
            <a:endCxn id="127" idx="2"/>
          </p:cNvCxnSpPr>
          <p:nvPr/>
        </p:nvCxnSpPr>
        <p:spPr bwMode="auto">
          <a:xfrm>
            <a:off x="3379784" y="2990559"/>
            <a:ext cx="809738" cy="1020"/>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808FD8A8-A306-4410-54C3-53156CB02D89}"/>
              </a:ext>
            </a:extLst>
          </p:cNvPr>
          <p:cNvCxnSpPr>
            <a:cxnSpLocks/>
            <a:endCxn id="25" idx="2"/>
          </p:cNvCxnSpPr>
          <p:nvPr/>
        </p:nvCxnSpPr>
        <p:spPr bwMode="auto">
          <a:xfrm>
            <a:off x="4423027" y="2989600"/>
            <a:ext cx="1137936" cy="960"/>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sp>
        <p:nvSpPr>
          <p:cNvPr id="106" name="Arc 105">
            <a:extLst>
              <a:ext uri="{FF2B5EF4-FFF2-40B4-BE49-F238E27FC236}">
                <a16:creationId xmlns:a16="http://schemas.microsoft.com/office/drawing/2014/main" id="{67AA4422-88B4-39AC-A7FE-FB46015E3C4B}"/>
              </a:ext>
            </a:extLst>
          </p:cNvPr>
          <p:cNvSpPr/>
          <p:nvPr/>
        </p:nvSpPr>
        <p:spPr bwMode="auto">
          <a:xfrm>
            <a:off x="10085456" y="2181803"/>
            <a:ext cx="1581652" cy="1581652"/>
          </a:xfrm>
          <a:prstGeom prst="arc">
            <a:avLst>
              <a:gd name="adj1" fmla="val 5442917"/>
              <a:gd name="adj2" fmla="val 10793074"/>
            </a:avLst>
          </a:prstGeom>
          <a:noFill/>
          <a:ln w="19050" cap="flat" cmpd="sng" algn="ctr">
            <a:solidFill>
              <a:srgbClr val="FFFFFF">
                <a:lumMod val="6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115" name="TextBox 114">
            <a:extLst>
              <a:ext uri="{FF2B5EF4-FFF2-40B4-BE49-F238E27FC236}">
                <a16:creationId xmlns:a16="http://schemas.microsoft.com/office/drawing/2014/main" id="{B51A274D-9B5D-7946-E62C-A43453B76E10}"/>
              </a:ext>
            </a:extLst>
          </p:cNvPr>
          <p:cNvSpPr txBox="1"/>
          <p:nvPr/>
        </p:nvSpPr>
        <p:spPr>
          <a:xfrm>
            <a:off x="1048477" y="3207565"/>
            <a:ext cx="2310714" cy="492443"/>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400" dirty="0">
                <a:solidFill>
                  <a:srgbClr val="FFFFFF">
                    <a:lumMod val="50000"/>
                  </a:srgbClr>
                </a:solidFill>
                <a:ea typeface="ＭＳ Ｐゴシック"/>
              </a:rPr>
              <a:t>WEBINAR</a:t>
            </a:r>
          </a:p>
          <a:p>
            <a:r>
              <a:rPr lang="en-GB" sz="1100" dirty="0">
                <a:solidFill>
                  <a:srgbClr val="FFFFFF">
                    <a:lumMod val="50000"/>
                  </a:srgbClr>
                </a:solidFill>
                <a:ea typeface="ＭＳ Ｐゴシック"/>
              </a:rPr>
              <a:t>(2 August)</a:t>
            </a:r>
          </a:p>
        </p:txBody>
      </p:sp>
      <p:sp>
        <p:nvSpPr>
          <p:cNvPr id="124" name="Oval 123">
            <a:extLst>
              <a:ext uri="{FF2B5EF4-FFF2-40B4-BE49-F238E27FC236}">
                <a16:creationId xmlns:a16="http://schemas.microsoft.com/office/drawing/2014/main" id="{EC2F2C53-9394-0BBE-D8F9-3ACBD26E5337}"/>
              </a:ext>
            </a:extLst>
          </p:cNvPr>
          <p:cNvSpPr/>
          <p:nvPr/>
        </p:nvSpPr>
        <p:spPr bwMode="auto">
          <a:xfrm>
            <a:off x="3151054" y="2872187"/>
            <a:ext cx="228730" cy="236743"/>
          </a:xfrm>
          <a:prstGeom prst="ellipse">
            <a:avLst/>
          </a:prstGeom>
          <a:solidFill>
            <a:srgbClr val="5F286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ea typeface="ヒラギノ角ゴ Pro W3" pitchFamily="1" charset="-128"/>
              <a:cs typeface="ヒラギノ角ゴ Pro W3" pitchFamily="1" charset="-128"/>
            </a:endParaRPr>
          </a:p>
        </p:txBody>
      </p:sp>
      <p:sp>
        <p:nvSpPr>
          <p:cNvPr id="125" name="Circle: Hollow 124">
            <a:extLst>
              <a:ext uri="{FF2B5EF4-FFF2-40B4-BE49-F238E27FC236}">
                <a16:creationId xmlns:a16="http://schemas.microsoft.com/office/drawing/2014/main" id="{B3911397-5FB4-F2C7-98CC-65DD90048888}"/>
              </a:ext>
            </a:extLst>
          </p:cNvPr>
          <p:cNvSpPr/>
          <p:nvPr/>
        </p:nvSpPr>
        <p:spPr bwMode="auto">
          <a:xfrm>
            <a:off x="3066186" y="2798991"/>
            <a:ext cx="397076" cy="383136"/>
          </a:xfrm>
          <a:prstGeom prst="donut">
            <a:avLst>
              <a:gd name="adj" fmla="val 4999"/>
            </a:avLst>
          </a:prstGeom>
          <a:solidFill>
            <a:srgbClr val="5F286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126" name="TextBox 125">
            <a:extLst>
              <a:ext uri="{FF2B5EF4-FFF2-40B4-BE49-F238E27FC236}">
                <a16:creationId xmlns:a16="http://schemas.microsoft.com/office/drawing/2014/main" id="{646B5D67-FC5A-F784-96DC-CDE6EB19769C}"/>
              </a:ext>
            </a:extLst>
          </p:cNvPr>
          <p:cNvSpPr txBox="1"/>
          <p:nvPr/>
        </p:nvSpPr>
        <p:spPr>
          <a:xfrm>
            <a:off x="2167101" y="2023948"/>
            <a:ext cx="2310714" cy="692497"/>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400" dirty="0">
                <a:solidFill>
                  <a:srgbClr val="FFFFFF">
                    <a:lumMod val="50000"/>
                  </a:srgbClr>
                </a:solidFill>
                <a:ea typeface="ＭＳ Ｐゴシック"/>
              </a:rPr>
              <a:t>Learning &amp; Development Module Releases</a:t>
            </a:r>
          </a:p>
          <a:p>
            <a:r>
              <a:rPr lang="en-GB" sz="1100" dirty="0">
                <a:solidFill>
                  <a:srgbClr val="FFFFFF">
                    <a:lumMod val="50000"/>
                  </a:srgbClr>
                </a:solidFill>
                <a:ea typeface="ＭＳ Ｐゴシック"/>
              </a:rPr>
              <a:t>(October to Feb 2024)</a:t>
            </a:r>
          </a:p>
        </p:txBody>
      </p:sp>
      <p:sp>
        <p:nvSpPr>
          <p:cNvPr id="127" name="Oval 126">
            <a:extLst>
              <a:ext uri="{FF2B5EF4-FFF2-40B4-BE49-F238E27FC236}">
                <a16:creationId xmlns:a16="http://schemas.microsoft.com/office/drawing/2014/main" id="{3DC506B6-96E8-3E4D-16EC-0BE6F8D0CFBF}"/>
              </a:ext>
            </a:extLst>
          </p:cNvPr>
          <p:cNvSpPr/>
          <p:nvPr/>
        </p:nvSpPr>
        <p:spPr bwMode="auto">
          <a:xfrm>
            <a:off x="4189522" y="2873207"/>
            <a:ext cx="228730" cy="236743"/>
          </a:xfrm>
          <a:prstGeom prst="ellipse">
            <a:avLst/>
          </a:prstGeom>
          <a:solidFill>
            <a:srgbClr val="5F286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ea typeface="ヒラギノ角ゴ Pro W3" pitchFamily="1" charset="-128"/>
              <a:cs typeface="ヒラギノ角ゴ Pro W3" pitchFamily="1" charset="-128"/>
            </a:endParaRPr>
          </a:p>
        </p:txBody>
      </p:sp>
      <p:sp>
        <p:nvSpPr>
          <p:cNvPr id="128" name="Circle: Hollow 127">
            <a:extLst>
              <a:ext uri="{FF2B5EF4-FFF2-40B4-BE49-F238E27FC236}">
                <a16:creationId xmlns:a16="http://schemas.microsoft.com/office/drawing/2014/main" id="{75CB821A-AADB-B64A-C6DE-BDDFADBFBB6F}"/>
              </a:ext>
            </a:extLst>
          </p:cNvPr>
          <p:cNvSpPr/>
          <p:nvPr/>
        </p:nvSpPr>
        <p:spPr bwMode="auto">
          <a:xfrm>
            <a:off x="4104654" y="2800011"/>
            <a:ext cx="397076" cy="383136"/>
          </a:xfrm>
          <a:prstGeom prst="donut">
            <a:avLst>
              <a:gd name="adj" fmla="val 4999"/>
            </a:avLst>
          </a:prstGeom>
          <a:solidFill>
            <a:srgbClr val="5F286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129" name="TextBox 128">
            <a:extLst>
              <a:ext uri="{FF2B5EF4-FFF2-40B4-BE49-F238E27FC236}">
                <a16:creationId xmlns:a16="http://schemas.microsoft.com/office/drawing/2014/main" id="{DDA51B8B-E35A-92D6-376D-3C55BF8F00C8}"/>
              </a:ext>
            </a:extLst>
          </p:cNvPr>
          <p:cNvSpPr txBox="1"/>
          <p:nvPr/>
        </p:nvSpPr>
        <p:spPr>
          <a:xfrm>
            <a:off x="3134488" y="3218110"/>
            <a:ext cx="2310714" cy="492443"/>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400" dirty="0">
                <a:solidFill>
                  <a:srgbClr val="FFFFFF">
                    <a:lumMod val="50000"/>
                  </a:srgbClr>
                </a:solidFill>
                <a:ea typeface="ＭＳ Ｐゴシック"/>
              </a:rPr>
              <a:t>WEBINAR</a:t>
            </a:r>
          </a:p>
          <a:p>
            <a:r>
              <a:rPr lang="en-GB" sz="1100" dirty="0">
                <a:solidFill>
                  <a:srgbClr val="FFFFFF">
                    <a:lumMod val="50000"/>
                  </a:srgbClr>
                </a:solidFill>
                <a:ea typeface="ＭＳ Ｐゴシック"/>
              </a:rPr>
              <a:t>(September)</a:t>
            </a:r>
          </a:p>
        </p:txBody>
      </p:sp>
      <p:sp>
        <p:nvSpPr>
          <p:cNvPr id="130" name="Oval 129">
            <a:extLst>
              <a:ext uri="{FF2B5EF4-FFF2-40B4-BE49-F238E27FC236}">
                <a16:creationId xmlns:a16="http://schemas.microsoft.com/office/drawing/2014/main" id="{4267B092-7A6E-350F-2950-99A63F22F55A}"/>
              </a:ext>
            </a:extLst>
          </p:cNvPr>
          <p:cNvSpPr/>
          <p:nvPr/>
        </p:nvSpPr>
        <p:spPr bwMode="auto">
          <a:xfrm>
            <a:off x="6862407" y="2873282"/>
            <a:ext cx="228730" cy="236743"/>
          </a:xfrm>
          <a:prstGeom prst="ellipse">
            <a:avLst/>
          </a:prstGeom>
          <a:solidFill>
            <a:srgbClr val="5F286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ea typeface="ヒラギノ角ゴ Pro W3" pitchFamily="1" charset="-128"/>
              <a:cs typeface="ヒラギノ角ゴ Pro W3" pitchFamily="1" charset="-128"/>
            </a:endParaRPr>
          </a:p>
        </p:txBody>
      </p:sp>
      <p:sp>
        <p:nvSpPr>
          <p:cNvPr id="131" name="Circle: Hollow 130">
            <a:extLst>
              <a:ext uri="{FF2B5EF4-FFF2-40B4-BE49-F238E27FC236}">
                <a16:creationId xmlns:a16="http://schemas.microsoft.com/office/drawing/2014/main" id="{EA9A185C-C630-D6CB-63FD-D1E1D969ECF0}"/>
              </a:ext>
            </a:extLst>
          </p:cNvPr>
          <p:cNvSpPr/>
          <p:nvPr/>
        </p:nvSpPr>
        <p:spPr bwMode="auto">
          <a:xfrm>
            <a:off x="6777539" y="2800086"/>
            <a:ext cx="397076" cy="383136"/>
          </a:xfrm>
          <a:prstGeom prst="donut">
            <a:avLst>
              <a:gd name="adj" fmla="val 4999"/>
            </a:avLst>
          </a:prstGeom>
          <a:solidFill>
            <a:srgbClr val="5F286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132" name="TextBox 131">
            <a:extLst>
              <a:ext uri="{FF2B5EF4-FFF2-40B4-BE49-F238E27FC236}">
                <a16:creationId xmlns:a16="http://schemas.microsoft.com/office/drawing/2014/main" id="{9126204D-4159-50B1-823F-1EE96B5C588E}"/>
              </a:ext>
            </a:extLst>
          </p:cNvPr>
          <p:cNvSpPr txBox="1"/>
          <p:nvPr/>
        </p:nvSpPr>
        <p:spPr>
          <a:xfrm>
            <a:off x="5822196" y="3229037"/>
            <a:ext cx="2310714" cy="492443"/>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400" dirty="0">
                <a:solidFill>
                  <a:srgbClr val="FFFFFF">
                    <a:lumMod val="50000"/>
                  </a:srgbClr>
                </a:solidFill>
                <a:ea typeface="ＭＳ Ｐゴシック"/>
              </a:rPr>
              <a:t>WEBINAR</a:t>
            </a:r>
          </a:p>
          <a:p>
            <a:r>
              <a:rPr lang="en-GB" sz="1100" dirty="0">
                <a:solidFill>
                  <a:srgbClr val="FFFFFF">
                    <a:lumMod val="50000"/>
                  </a:srgbClr>
                </a:solidFill>
                <a:ea typeface="ＭＳ Ｐゴシック"/>
              </a:rPr>
              <a:t>(October)</a:t>
            </a:r>
          </a:p>
        </p:txBody>
      </p:sp>
      <p:sp>
        <p:nvSpPr>
          <p:cNvPr id="133" name="Oval 132">
            <a:extLst>
              <a:ext uri="{FF2B5EF4-FFF2-40B4-BE49-F238E27FC236}">
                <a16:creationId xmlns:a16="http://schemas.microsoft.com/office/drawing/2014/main" id="{0B435B67-3518-36AB-64BF-C54F682DCA06}"/>
              </a:ext>
            </a:extLst>
          </p:cNvPr>
          <p:cNvSpPr/>
          <p:nvPr/>
        </p:nvSpPr>
        <p:spPr bwMode="auto">
          <a:xfrm>
            <a:off x="9493265" y="2873207"/>
            <a:ext cx="228730" cy="236743"/>
          </a:xfrm>
          <a:prstGeom prst="ellipse">
            <a:avLst/>
          </a:prstGeom>
          <a:solidFill>
            <a:srgbClr val="5F286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dirty="0">
              <a:ln>
                <a:noFill/>
              </a:ln>
              <a:solidFill>
                <a:srgbClr val="000000"/>
              </a:solidFill>
              <a:effectLst/>
              <a:uLnTx/>
              <a:uFillTx/>
              <a:ea typeface="ヒラギノ角ゴ Pro W3" pitchFamily="1" charset="-128"/>
              <a:cs typeface="ヒラギノ角ゴ Pro W3" pitchFamily="1" charset="-128"/>
            </a:endParaRPr>
          </a:p>
        </p:txBody>
      </p:sp>
      <p:sp>
        <p:nvSpPr>
          <p:cNvPr id="134" name="Circle: Hollow 133">
            <a:extLst>
              <a:ext uri="{FF2B5EF4-FFF2-40B4-BE49-F238E27FC236}">
                <a16:creationId xmlns:a16="http://schemas.microsoft.com/office/drawing/2014/main" id="{E475EB97-50D3-161B-4034-C4DD215EF6E5}"/>
              </a:ext>
            </a:extLst>
          </p:cNvPr>
          <p:cNvSpPr/>
          <p:nvPr/>
        </p:nvSpPr>
        <p:spPr bwMode="auto">
          <a:xfrm>
            <a:off x="9408397" y="2800011"/>
            <a:ext cx="397076" cy="383136"/>
          </a:xfrm>
          <a:prstGeom prst="donut">
            <a:avLst>
              <a:gd name="adj" fmla="val 4999"/>
            </a:avLst>
          </a:prstGeom>
          <a:solidFill>
            <a:srgbClr val="5F286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135" name="TextBox 134">
            <a:extLst>
              <a:ext uri="{FF2B5EF4-FFF2-40B4-BE49-F238E27FC236}">
                <a16:creationId xmlns:a16="http://schemas.microsoft.com/office/drawing/2014/main" id="{E6D1F586-E43F-B625-4CCE-0E7B24D1C66B}"/>
              </a:ext>
            </a:extLst>
          </p:cNvPr>
          <p:cNvSpPr txBox="1"/>
          <p:nvPr/>
        </p:nvSpPr>
        <p:spPr>
          <a:xfrm>
            <a:off x="8438231" y="3208585"/>
            <a:ext cx="2310714" cy="492443"/>
          </a:xfrm>
          <a:prstGeom prst="rect">
            <a:avLst/>
          </a:prstGeom>
          <a:noFill/>
        </p:spPr>
        <p:txBody>
          <a:bodyPr wrap="square" rtlCol="0">
            <a:spAutoFit/>
          </a:bodyPr>
          <a:lstStyle>
            <a:defPPr>
              <a:defRPr lang="en-US"/>
            </a:defPPr>
            <a:lvl1pPr algn="ctr">
              <a:defRPr sz="2800">
                <a:solidFill>
                  <a:srgbClr val="002388"/>
                </a:solidFill>
                <a:latin typeface="+mj-lt"/>
              </a:defRPr>
            </a:lvl1pPr>
          </a:lstStyle>
          <a:p>
            <a:r>
              <a:rPr lang="en-GB" sz="1400" dirty="0">
                <a:solidFill>
                  <a:srgbClr val="FFFFFF">
                    <a:lumMod val="50000"/>
                  </a:srgbClr>
                </a:solidFill>
                <a:ea typeface="ＭＳ Ｐゴシック"/>
              </a:rPr>
              <a:t>WEBINAR</a:t>
            </a:r>
          </a:p>
          <a:p>
            <a:r>
              <a:rPr lang="en-GB" sz="1100" dirty="0">
                <a:solidFill>
                  <a:srgbClr val="FFFFFF">
                    <a:lumMod val="50000"/>
                  </a:srgbClr>
                </a:solidFill>
                <a:ea typeface="ＭＳ Ｐゴシック"/>
              </a:rPr>
              <a:t>(November)</a:t>
            </a:r>
          </a:p>
        </p:txBody>
      </p:sp>
      <p:cxnSp>
        <p:nvCxnSpPr>
          <p:cNvPr id="141" name="Straight Connector 140">
            <a:extLst>
              <a:ext uri="{FF2B5EF4-FFF2-40B4-BE49-F238E27FC236}">
                <a16:creationId xmlns:a16="http://schemas.microsoft.com/office/drawing/2014/main" id="{45735A66-B344-912B-4C6F-D2CA54337EA8}"/>
              </a:ext>
            </a:extLst>
          </p:cNvPr>
          <p:cNvCxnSpPr>
            <a:cxnSpLocks/>
            <a:stCxn id="130" idx="6"/>
            <a:endCxn id="36" idx="2"/>
          </p:cNvCxnSpPr>
          <p:nvPr/>
        </p:nvCxnSpPr>
        <p:spPr bwMode="auto">
          <a:xfrm>
            <a:off x="7091137" y="2991654"/>
            <a:ext cx="1180086" cy="9709"/>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6CB0C36C-8169-1AC0-34EE-B2402E2C7B57}"/>
              </a:ext>
            </a:extLst>
          </p:cNvPr>
          <p:cNvCxnSpPr>
            <a:cxnSpLocks/>
            <a:stCxn id="133" idx="6"/>
          </p:cNvCxnSpPr>
          <p:nvPr/>
        </p:nvCxnSpPr>
        <p:spPr bwMode="auto">
          <a:xfrm flipV="1">
            <a:off x="9721995" y="2989204"/>
            <a:ext cx="973693" cy="2375"/>
          </a:xfrm>
          <a:prstGeom prst="line">
            <a:avLst/>
          </a:prstGeom>
          <a:solidFill>
            <a:srgbClr val="BBE0E3"/>
          </a:solidFill>
          <a:ln w="19050" cap="flat" cmpd="sng" algn="ctr">
            <a:solidFill>
              <a:srgbClr val="FFFFFF">
                <a:lumMod val="65000"/>
              </a:srgbClr>
            </a:solidFill>
            <a:prstDash val="solid"/>
            <a:round/>
            <a:headEnd type="none" w="med" len="med"/>
            <a:tailEnd type="none" w="med" len="med"/>
          </a:ln>
          <a:effectLst/>
        </p:spPr>
      </p:cxnSp>
      <p:sp>
        <p:nvSpPr>
          <p:cNvPr id="3" name="Title 5">
            <a:extLst>
              <a:ext uri="{FF2B5EF4-FFF2-40B4-BE49-F238E27FC236}">
                <a16:creationId xmlns:a16="http://schemas.microsoft.com/office/drawing/2014/main" id="{5F88BEAB-2DEF-9500-EA39-22274A42B401}"/>
              </a:ext>
              <a:ext uri="{C183D7F6-B498-43B3-948B-1728B52AA6E4}">
                <adec:decorative xmlns:adec="http://schemas.microsoft.com/office/drawing/2017/decorative" val="1"/>
              </a:ext>
            </a:extLst>
          </p:cNvPr>
          <p:cNvSpPr txBox="1">
            <a:spLocks/>
          </p:cNvSpPr>
          <p:nvPr/>
        </p:nvSpPr>
        <p:spPr>
          <a:xfrm>
            <a:off x="276225" y="227013"/>
            <a:ext cx="11622406" cy="7494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algn="l" rtl="0">
              <a:lnSpc>
                <a:spcPct val="100000"/>
              </a:lnSpc>
              <a:spcBef>
                <a:spcPts val="0"/>
              </a:spcBef>
              <a:spcAft>
                <a:spcPts val="0"/>
              </a:spcAft>
              <a:defRPr/>
            </a:defPPr>
            <a:lvl1pPr marR="0" algn="l" rtl="0" eaLnBrk="1" hangingPunct="1">
              <a:lnSpc>
                <a:spcPct val="100000"/>
              </a:lnSpc>
              <a:spcBef>
                <a:spcPts val="0"/>
              </a:spcBef>
              <a:spcAft>
                <a:spcPts val="0"/>
              </a:spcAft>
              <a:buNone/>
              <a:defRPr sz="5333" b="1" i="0" u="none" strike="noStrike" cap="none" baseline="0">
                <a:solidFill>
                  <a:srgbClr val="000000"/>
                </a:solidFill>
                <a:latin typeface="+mj-lt"/>
                <a:ea typeface="Arial"/>
                <a:cs typeface="Arial"/>
                <a:sym typeface="Arial"/>
                <a:rtl val="0"/>
              </a:defRPr>
            </a:lvl1p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4250" b="1" i="0" u="none" strike="noStrike" kern="0" cap="none" spc="0" normalizeH="0" baseline="0" noProof="0" dirty="0">
                <a:ln>
                  <a:noFill/>
                </a:ln>
                <a:solidFill>
                  <a:srgbClr val="5F2861"/>
                </a:solidFill>
                <a:effectLst/>
                <a:uLnTx/>
                <a:uFillTx/>
                <a:latin typeface="Arial"/>
                <a:ea typeface="ＭＳ Ｐゴシック"/>
                <a:cs typeface="Arial"/>
                <a:sym typeface="Arial"/>
                <a:rtl val="0"/>
              </a:rPr>
              <a:t>A timeline for providers</a:t>
            </a:r>
            <a:endParaRPr kumimoji="0" lang="en-GB" sz="4250" b="1" i="0" u="none" strike="noStrike" kern="0" cap="none" spc="0" normalizeH="0" baseline="0" noProof="0" dirty="0">
              <a:ln>
                <a:noFill/>
              </a:ln>
              <a:solidFill>
                <a:srgbClr val="5F2861"/>
              </a:solidFill>
              <a:effectLst/>
              <a:uLnTx/>
              <a:uFillTx/>
              <a:latin typeface="Arial"/>
              <a:ea typeface="ＭＳ Ｐゴシック"/>
              <a:cs typeface="Arial"/>
              <a:sym typeface="Arial"/>
              <a:rtl val="0"/>
            </a:endParaRPr>
          </a:p>
        </p:txBody>
      </p:sp>
      <p:sp>
        <p:nvSpPr>
          <p:cNvPr id="4" name="TextBox 3">
            <a:extLst>
              <a:ext uri="{FF2B5EF4-FFF2-40B4-BE49-F238E27FC236}">
                <a16:creationId xmlns:a16="http://schemas.microsoft.com/office/drawing/2014/main" id="{B3524DA0-C4C6-AB3E-AB9D-9F26AFE5C695}"/>
              </a:ext>
            </a:extLst>
          </p:cNvPr>
          <p:cNvSpPr txBox="1"/>
          <p:nvPr/>
        </p:nvSpPr>
        <p:spPr>
          <a:xfrm>
            <a:off x="83053" y="6439858"/>
            <a:ext cx="7892906" cy="276999"/>
          </a:xfrm>
          <a:prstGeom prst="rect">
            <a:avLst/>
          </a:prstGeom>
          <a:noFill/>
        </p:spPr>
        <p:txBody>
          <a:bodyPr wrap="square" rtlCol="0">
            <a:spAutoFit/>
          </a:bodyPr>
          <a:lstStyle/>
          <a:p>
            <a:r>
              <a:rPr lang="en-GB" sz="1200" dirty="0">
                <a:solidFill>
                  <a:schemeClr val="bg1"/>
                </a:solidFill>
              </a:rPr>
              <a:t>https://www.cqc.org.uk/news/our-transformation-plan-and-new-approach-summer-update</a:t>
            </a:r>
          </a:p>
        </p:txBody>
      </p:sp>
    </p:spTree>
    <p:extLst>
      <p:ext uri="{BB962C8B-B14F-4D97-AF65-F5344CB8AC3E}">
        <p14:creationId xmlns:p14="http://schemas.microsoft.com/office/powerpoint/2010/main" val="371373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par>
                                <p:cTn id="42" presetID="47"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anim calcmode="lin" valueType="num">
                                      <p:cBhvr>
                                        <p:cTn id="45" dur="500" fill="hold"/>
                                        <p:tgtEl>
                                          <p:spTgt spid="12"/>
                                        </p:tgtEl>
                                        <p:attrNameLst>
                                          <p:attrName>ppt_x</p:attrName>
                                        </p:attrNameLst>
                                      </p:cBhvr>
                                      <p:tavLst>
                                        <p:tav tm="0">
                                          <p:val>
                                            <p:strVal val="#ppt_x"/>
                                          </p:val>
                                        </p:tav>
                                        <p:tav tm="100000">
                                          <p:val>
                                            <p:strVal val="#ppt_x"/>
                                          </p:val>
                                        </p:tav>
                                      </p:tavLst>
                                    </p:anim>
                                    <p:anim calcmode="lin" valueType="num">
                                      <p:cBhvr>
                                        <p:cTn id="46" dur="5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anim calcmode="lin" valueType="num">
                                      <p:cBhvr>
                                        <p:cTn id="50" dur="500" fill="hold"/>
                                        <p:tgtEl>
                                          <p:spTgt spid="14"/>
                                        </p:tgtEl>
                                        <p:attrNameLst>
                                          <p:attrName>ppt_x</p:attrName>
                                        </p:attrNameLst>
                                      </p:cBhvr>
                                      <p:tavLst>
                                        <p:tav tm="0">
                                          <p:val>
                                            <p:strVal val="#ppt_x"/>
                                          </p:val>
                                        </p:tav>
                                        <p:tav tm="100000">
                                          <p:val>
                                            <p:strVal val="#ppt_x"/>
                                          </p:val>
                                        </p:tav>
                                      </p:tavLst>
                                    </p:anim>
                                    <p:anim calcmode="lin" valueType="num">
                                      <p:cBhvr>
                                        <p:cTn id="51" dur="50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3500"/>
                            </p:stCondLst>
                            <p:childTnLst>
                              <p:par>
                                <p:cTn id="53" presetID="22" presetClass="entr" presetSubtype="8"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childTnLst>
                          </p:cTn>
                        </p:par>
                        <p:par>
                          <p:cTn id="56" fill="hold">
                            <p:stCondLst>
                              <p:cond delay="4000"/>
                            </p:stCondLst>
                            <p:childTnLst>
                              <p:par>
                                <p:cTn id="57" presetID="22" presetClass="entr" presetSubtype="8"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par>
                          <p:cTn id="60" fill="hold">
                            <p:stCondLst>
                              <p:cond delay="4500"/>
                            </p:stCondLst>
                            <p:childTnLst>
                              <p:par>
                                <p:cTn id="61" presetID="53" presetClass="entr" presetSubtype="16"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par>
                          <p:cTn id="66" fill="hold">
                            <p:stCondLst>
                              <p:cond delay="5000"/>
                            </p:stCondLst>
                            <p:childTnLst>
                              <p:par>
                                <p:cTn id="67" presetID="53" presetClass="entr" presetSubtype="16"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fltVal val="0"/>
                                          </p:val>
                                        </p:tav>
                                        <p:tav tm="100000">
                                          <p:val>
                                            <p:strVal val="#ppt_h"/>
                                          </p:val>
                                        </p:tav>
                                      </p:tavLst>
                                    </p:anim>
                                    <p:animEffect transition="in" filter="fade">
                                      <p:cBhvr>
                                        <p:cTn id="71" dur="500"/>
                                        <p:tgtEl>
                                          <p:spTgt spid="16"/>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115"/>
                                        </p:tgtEl>
                                        <p:attrNameLst>
                                          <p:attrName>style.visibility</p:attrName>
                                        </p:attrNameLst>
                                      </p:cBhvr>
                                      <p:to>
                                        <p:strVal val="visible"/>
                                      </p:to>
                                    </p:set>
                                    <p:animEffect transition="in" filter="fade">
                                      <p:cBhvr>
                                        <p:cTn id="74" dur="500"/>
                                        <p:tgtEl>
                                          <p:spTgt spid="115"/>
                                        </p:tgtEl>
                                      </p:cBhvr>
                                    </p:animEffect>
                                    <p:anim calcmode="lin" valueType="num">
                                      <p:cBhvr>
                                        <p:cTn id="75" dur="500" fill="hold"/>
                                        <p:tgtEl>
                                          <p:spTgt spid="115"/>
                                        </p:tgtEl>
                                        <p:attrNameLst>
                                          <p:attrName>ppt_x</p:attrName>
                                        </p:attrNameLst>
                                      </p:cBhvr>
                                      <p:tavLst>
                                        <p:tav tm="0">
                                          <p:val>
                                            <p:strVal val="#ppt_x"/>
                                          </p:val>
                                        </p:tav>
                                        <p:tav tm="100000">
                                          <p:val>
                                            <p:strVal val="#ppt_x"/>
                                          </p:val>
                                        </p:tav>
                                      </p:tavLst>
                                    </p:anim>
                                    <p:anim calcmode="lin" valueType="num">
                                      <p:cBhvr>
                                        <p:cTn id="76" dur="500" fill="hold"/>
                                        <p:tgtEl>
                                          <p:spTgt spid="115"/>
                                        </p:tgtEl>
                                        <p:attrNameLst>
                                          <p:attrName>ppt_y</p:attrName>
                                        </p:attrNameLst>
                                      </p:cBhvr>
                                      <p:tavLst>
                                        <p:tav tm="0">
                                          <p:val>
                                            <p:strVal val="#ppt_y+.1"/>
                                          </p:val>
                                        </p:tav>
                                        <p:tav tm="100000">
                                          <p:val>
                                            <p:strVal val="#ppt_y"/>
                                          </p:val>
                                        </p:tav>
                                      </p:tavLst>
                                    </p:anim>
                                  </p:childTnLst>
                                </p:cTn>
                              </p:par>
                            </p:childTnLst>
                          </p:cTn>
                        </p:par>
                        <p:par>
                          <p:cTn id="77" fill="hold">
                            <p:stCondLst>
                              <p:cond delay="5500"/>
                            </p:stCondLst>
                            <p:childTnLst>
                              <p:par>
                                <p:cTn id="78" presetID="22" presetClass="entr" presetSubtype="8" fill="hold" nodeType="after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wipe(left)">
                                      <p:cBhvr>
                                        <p:cTn id="80" dur="500"/>
                                        <p:tgtEl>
                                          <p:spTgt spid="24"/>
                                        </p:tgtEl>
                                      </p:cBhvr>
                                    </p:animEffect>
                                  </p:childTnLst>
                                </p:cTn>
                              </p:par>
                            </p:childTnLst>
                          </p:cTn>
                        </p:par>
                        <p:par>
                          <p:cTn id="81" fill="hold">
                            <p:stCondLst>
                              <p:cond delay="6000"/>
                            </p:stCondLst>
                            <p:childTnLst>
                              <p:par>
                                <p:cTn id="82" presetID="53" presetClass="entr" presetSubtype="16" fill="hold" grpId="0" nodeType="afterEffect">
                                  <p:stCondLst>
                                    <p:cond delay="0"/>
                                  </p:stCondLst>
                                  <p:childTnLst>
                                    <p:set>
                                      <p:cBhvr>
                                        <p:cTn id="83" dur="1" fill="hold">
                                          <p:stCondLst>
                                            <p:cond delay="0"/>
                                          </p:stCondLst>
                                        </p:cTn>
                                        <p:tgtEl>
                                          <p:spTgt spid="124"/>
                                        </p:tgtEl>
                                        <p:attrNameLst>
                                          <p:attrName>style.visibility</p:attrName>
                                        </p:attrNameLst>
                                      </p:cBhvr>
                                      <p:to>
                                        <p:strVal val="visible"/>
                                      </p:to>
                                    </p:set>
                                    <p:anim calcmode="lin" valueType="num">
                                      <p:cBhvr>
                                        <p:cTn id="84" dur="500" fill="hold"/>
                                        <p:tgtEl>
                                          <p:spTgt spid="124"/>
                                        </p:tgtEl>
                                        <p:attrNameLst>
                                          <p:attrName>ppt_w</p:attrName>
                                        </p:attrNameLst>
                                      </p:cBhvr>
                                      <p:tavLst>
                                        <p:tav tm="0">
                                          <p:val>
                                            <p:fltVal val="0"/>
                                          </p:val>
                                        </p:tav>
                                        <p:tav tm="100000">
                                          <p:val>
                                            <p:strVal val="#ppt_w"/>
                                          </p:val>
                                        </p:tav>
                                      </p:tavLst>
                                    </p:anim>
                                    <p:anim calcmode="lin" valueType="num">
                                      <p:cBhvr>
                                        <p:cTn id="85" dur="500" fill="hold"/>
                                        <p:tgtEl>
                                          <p:spTgt spid="124"/>
                                        </p:tgtEl>
                                        <p:attrNameLst>
                                          <p:attrName>ppt_h</p:attrName>
                                        </p:attrNameLst>
                                      </p:cBhvr>
                                      <p:tavLst>
                                        <p:tav tm="0">
                                          <p:val>
                                            <p:fltVal val="0"/>
                                          </p:val>
                                        </p:tav>
                                        <p:tav tm="100000">
                                          <p:val>
                                            <p:strVal val="#ppt_h"/>
                                          </p:val>
                                        </p:tav>
                                      </p:tavLst>
                                    </p:anim>
                                    <p:animEffect transition="in" filter="fade">
                                      <p:cBhvr>
                                        <p:cTn id="86" dur="500"/>
                                        <p:tgtEl>
                                          <p:spTgt spid="124"/>
                                        </p:tgtEl>
                                      </p:cBhvr>
                                    </p:animEffect>
                                  </p:childTnLst>
                                </p:cTn>
                              </p:par>
                            </p:childTnLst>
                          </p:cTn>
                        </p:par>
                        <p:par>
                          <p:cTn id="87" fill="hold">
                            <p:stCondLst>
                              <p:cond delay="6500"/>
                            </p:stCondLst>
                            <p:childTnLst>
                              <p:par>
                                <p:cTn id="88" presetID="53" presetClass="entr" presetSubtype="16" fill="hold" grpId="0" nodeType="afterEffect">
                                  <p:stCondLst>
                                    <p:cond delay="0"/>
                                  </p:stCondLst>
                                  <p:childTnLst>
                                    <p:set>
                                      <p:cBhvr>
                                        <p:cTn id="89" dur="1" fill="hold">
                                          <p:stCondLst>
                                            <p:cond delay="0"/>
                                          </p:stCondLst>
                                        </p:cTn>
                                        <p:tgtEl>
                                          <p:spTgt spid="125"/>
                                        </p:tgtEl>
                                        <p:attrNameLst>
                                          <p:attrName>style.visibility</p:attrName>
                                        </p:attrNameLst>
                                      </p:cBhvr>
                                      <p:to>
                                        <p:strVal val="visible"/>
                                      </p:to>
                                    </p:set>
                                    <p:anim calcmode="lin" valueType="num">
                                      <p:cBhvr>
                                        <p:cTn id="90" dur="500" fill="hold"/>
                                        <p:tgtEl>
                                          <p:spTgt spid="125"/>
                                        </p:tgtEl>
                                        <p:attrNameLst>
                                          <p:attrName>ppt_w</p:attrName>
                                        </p:attrNameLst>
                                      </p:cBhvr>
                                      <p:tavLst>
                                        <p:tav tm="0">
                                          <p:val>
                                            <p:fltVal val="0"/>
                                          </p:val>
                                        </p:tav>
                                        <p:tav tm="100000">
                                          <p:val>
                                            <p:strVal val="#ppt_w"/>
                                          </p:val>
                                        </p:tav>
                                      </p:tavLst>
                                    </p:anim>
                                    <p:anim calcmode="lin" valueType="num">
                                      <p:cBhvr>
                                        <p:cTn id="91" dur="500" fill="hold"/>
                                        <p:tgtEl>
                                          <p:spTgt spid="125"/>
                                        </p:tgtEl>
                                        <p:attrNameLst>
                                          <p:attrName>ppt_h</p:attrName>
                                        </p:attrNameLst>
                                      </p:cBhvr>
                                      <p:tavLst>
                                        <p:tav tm="0">
                                          <p:val>
                                            <p:fltVal val="0"/>
                                          </p:val>
                                        </p:tav>
                                        <p:tav tm="100000">
                                          <p:val>
                                            <p:strVal val="#ppt_h"/>
                                          </p:val>
                                        </p:tav>
                                      </p:tavLst>
                                    </p:anim>
                                    <p:animEffect transition="in" filter="fade">
                                      <p:cBhvr>
                                        <p:cTn id="92" dur="500"/>
                                        <p:tgtEl>
                                          <p:spTgt spid="125"/>
                                        </p:tgtEl>
                                      </p:cBhvr>
                                    </p:animEffect>
                                  </p:childTnLst>
                                </p:cTn>
                              </p:par>
                              <p:par>
                                <p:cTn id="93" presetID="42" presetClass="entr" presetSubtype="0" fill="hold" grpId="0" nodeType="withEffect">
                                  <p:stCondLst>
                                    <p:cond delay="0"/>
                                  </p:stCondLst>
                                  <p:childTnLst>
                                    <p:set>
                                      <p:cBhvr>
                                        <p:cTn id="94" dur="1" fill="hold">
                                          <p:stCondLst>
                                            <p:cond delay="0"/>
                                          </p:stCondLst>
                                        </p:cTn>
                                        <p:tgtEl>
                                          <p:spTgt spid="126"/>
                                        </p:tgtEl>
                                        <p:attrNameLst>
                                          <p:attrName>style.visibility</p:attrName>
                                        </p:attrNameLst>
                                      </p:cBhvr>
                                      <p:to>
                                        <p:strVal val="visible"/>
                                      </p:to>
                                    </p:set>
                                    <p:animEffect transition="in" filter="fade">
                                      <p:cBhvr>
                                        <p:cTn id="95" dur="500"/>
                                        <p:tgtEl>
                                          <p:spTgt spid="126"/>
                                        </p:tgtEl>
                                      </p:cBhvr>
                                    </p:animEffect>
                                    <p:anim calcmode="lin" valueType="num">
                                      <p:cBhvr>
                                        <p:cTn id="96" dur="500" fill="hold"/>
                                        <p:tgtEl>
                                          <p:spTgt spid="126"/>
                                        </p:tgtEl>
                                        <p:attrNameLst>
                                          <p:attrName>ppt_x</p:attrName>
                                        </p:attrNameLst>
                                      </p:cBhvr>
                                      <p:tavLst>
                                        <p:tav tm="0">
                                          <p:val>
                                            <p:strVal val="#ppt_x"/>
                                          </p:val>
                                        </p:tav>
                                        <p:tav tm="100000">
                                          <p:val>
                                            <p:strVal val="#ppt_x"/>
                                          </p:val>
                                        </p:tav>
                                      </p:tavLst>
                                    </p:anim>
                                    <p:anim calcmode="lin" valueType="num">
                                      <p:cBhvr>
                                        <p:cTn id="97" dur="500" fill="hold"/>
                                        <p:tgtEl>
                                          <p:spTgt spid="126"/>
                                        </p:tgtEl>
                                        <p:attrNameLst>
                                          <p:attrName>ppt_y</p:attrName>
                                        </p:attrNameLst>
                                      </p:cBhvr>
                                      <p:tavLst>
                                        <p:tav tm="0">
                                          <p:val>
                                            <p:strVal val="#ppt_y+.1"/>
                                          </p:val>
                                        </p:tav>
                                        <p:tav tm="100000">
                                          <p:val>
                                            <p:strVal val="#ppt_y"/>
                                          </p:val>
                                        </p:tav>
                                      </p:tavLst>
                                    </p:anim>
                                  </p:childTnLst>
                                </p:cTn>
                              </p:par>
                            </p:childTnLst>
                          </p:cTn>
                        </p:par>
                        <p:par>
                          <p:cTn id="98" fill="hold">
                            <p:stCondLst>
                              <p:cond delay="7000"/>
                            </p:stCondLst>
                            <p:childTnLst>
                              <p:par>
                                <p:cTn id="99" presetID="22" presetClass="entr" presetSubtype="8" fill="hold"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wipe(left)">
                                      <p:cBhvr>
                                        <p:cTn id="101" dur="500"/>
                                        <p:tgtEl>
                                          <p:spTgt spid="69"/>
                                        </p:tgtEl>
                                      </p:cBhvr>
                                    </p:animEffect>
                                  </p:childTnLst>
                                </p:cTn>
                              </p:par>
                            </p:childTnLst>
                          </p:cTn>
                        </p:par>
                        <p:par>
                          <p:cTn id="102" fill="hold">
                            <p:stCondLst>
                              <p:cond delay="7500"/>
                            </p:stCondLst>
                            <p:childTnLst>
                              <p:par>
                                <p:cTn id="103" presetID="53" presetClass="entr" presetSubtype="16" fill="hold" grpId="0" nodeType="afterEffect">
                                  <p:stCondLst>
                                    <p:cond delay="0"/>
                                  </p:stCondLst>
                                  <p:childTnLst>
                                    <p:set>
                                      <p:cBhvr>
                                        <p:cTn id="104" dur="1" fill="hold">
                                          <p:stCondLst>
                                            <p:cond delay="0"/>
                                          </p:stCondLst>
                                        </p:cTn>
                                        <p:tgtEl>
                                          <p:spTgt spid="127"/>
                                        </p:tgtEl>
                                        <p:attrNameLst>
                                          <p:attrName>style.visibility</p:attrName>
                                        </p:attrNameLst>
                                      </p:cBhvr>
                                      <p:to>
                                        <p:strVal val="visible"/>
                                      </p:to>
                                    </p:set>
                                    <p:anim calcmode="lin" valueType="num">
                                      <p:cBhvr>
                                        <p:cTn id="105" dur="500" fill="hold"/>
                                        <p:tgtEl>
                                          <p:spTgt spid="127"/>
                                        </p:tgtEl>
                                        <p:attrNameLst>
                                          <p:attrName>ppt_w</p:attrName>
                                        </p:attrNameLst>
                                      </p:cBhvr>
                                      <p:tavLst>
                                        <p:tav tm="0">
                                          <p:val>
                                            <p:fltVal val="0"/>
                                          </p:val>
                                        </p:tav>
                                        <p:tav tm="100000">
                                          <p:val>
                                            <p:strVal val="#ppt_w"/>
                                          </p:val>
                                        </p:tav>
                                      </p:tavLst>
                                    </p:anim>
                                    <p:anim calcmode="lin" valueType="num">
                                      <p:cBhvr>
                                        <p:cTn id="106" dur="500" fill="hold"/>
                                        <p:tgtEl>
                                          <p:spTgt spid="127"/>
                                        </p:tgtEl>
                                        <p:attrNameLst>
                                          <p:attrName>ppt_h</p:attrName>
                                        </p:attrNameLst>
                                      </p:cBhvr>
                                      <p:tavLst>
                                        <p:tav tm="0">
                                          <p:val>
                                            <p:fltVal val="0"/>
                                          </p:val>
                                        </p:tav>
                                        <p:tav tm="100000">
                                          <p:val>
                                            <p:strVal val="#ppt_h"/>
                                          </p:val>
                                        </p:tav>
                                      </p:tavLst>
                                    </p:anim>
                                    <p:animEffect transition="in" filter="fade">
                                      <p:cBhvr>
                                        <p:cTn id="107" dur="500"/>
                                        <p:tgtEl>
                                          <p:spTgt spid="127"/>
                                        </p:tgtEl>
                                      </p:cBhvr>
                                    </p:animEffect>
                                  </p:childTnLst>
                                </p:cTn>
                              </p:par>
                            </p:childTnLst>
                          </p:cTn>
                        </p:par>
                        <p:par>
                          <p:cTn id="108" fill="hold">
                            <p:stCondLst>
                              <p:cond delay="8000"/>
                            </p:stCondLst>
                            <p:childTnLst>
                              <p:par>
                                <p:cTn id="109" presetID="53" presetClass="entr" presetSubtype="16" fill="hold" grpId="0" nodeType="afterEffect">
                                  <p:stCondLst>
                                    <p:cond delay="0"/>
                                  </p:stCondLst>
                                  <p:childTnLst>
                                    <p:set>
                                      <p:cBhvr>
                                        <p:cTn id="110" dur="1" fill="hold">
                                          <p:stCondLst>
                                            <p:cond delay="0"/>
                                          </p:stCondLst>
                                        </p:cTn>
                                        <p:tgtEl>
                                          <p:spTgt spid="128"/>
                                        </p:tgtEl>
                                        <p:attrNameLst>
                                          <p:attrName>style.visibility</p:attrName>
                                        </p:attrNameLst>
                                      </p:cBhvr>
                                      <p:to>
                                        <p:strVal val="visible"/>
                                      </p:to>
                                    </p:set>
                                    <p:anim calcmode="lin" valueType="num">
                                      <p:cBhvr>
                                        <p:cTn id="111" dur="500" fill="hold"/>
                                        <p:tgtEl>
                                          <p:spTgt spid="128"/>
                                        </p:tgtEl>
                                        <p:attrNameLst>
                                          <p:attrName>ppt_w</p:attrName>
                                        </p:attrNameLst>
                                      </p:cBhvr>
                                      <p:tavLst>
                                        <p:tav tm="0">
                                          <p:val>
                                            <p:fltVal val="0"/>
                                          </p:val>
                                        </p:tav>
                                        <p:tav tm="100000">
                                          <p:val>
                                            <p:strVal val="#ppt_w"/>
                                          </p:val>
                                        </p:tav>
                                      </p:tavLst>
                                    </p:anim>
                                    <p:anim calcmode="lin" valueType="num">
                                      <p:cBhvr>
                                        <p:cTn id="112" dur="500" fill="hold"/>
                                        <p:tgtEl>
                                          <p:spTgt spid="128"/>
                                        </p:tgtEl>
                                        <p:attrNameLst>
                                          <p:attrName>ppt_h</p:attrName>
                                        </p:attrNameLst>
                                      </p:cBhvr>
                                      <p:tavLst>
                                        <p:tav tm="0">
                                          <p:val>
                                            <p:fltVal val="0"/>
                                          </p:val>
                                        </p:tav>
                                        <p:tav tm="100000">
                                          <p:val>
                                            <p:strVal val="#ppt_h"/>
                                          </p:val>
                                        </p:tav>
                                      </p:tavLst>
                                    </p:anim>
                                    <p:animEffect transition="in" filter="fade">
                                      <p:cBhvr>
                                        <p:cTn id="113" dur="500"/>
                                        <p:tgtEl>
                                          <p:spTgt spid="128"/>
                                        </p:tgtEl>
                                      </p:cBhvr>
                                    </p:animEffect>
                                  </p:childTnLst>
                                </p:cTn>
                              </p:par>
                              <p:par>
                                <p:cTn id="114" presetID="42" presetClass="entr" presetSubtype="0" fill="hold" grpId="0" nodeType="withEffect">
                                  <p:stCondLst>
                                    <p:cond delay="0"/>
                                  </p:stCondLst>
                                  <p:childTnLst>
                                    <p:set>
                                      <p:cBhvr>
                                        <p:cTn id="115" dur="1" fill="hold">
                                          <p:stCondLst>
                                            <p:cond delay="0"/>
                                          </p:stCondLst>
                                        </p:cTn>
                                        <p:tgtEl>
                                          <p:spTgt spid="129"/>
                                        </p:tgtEl>
                                        <p:attrNameLst>
                                          <p:attrName>style.visibility</p:attrName>
                                        </p:attrNameLst>
                                      </p:cBhvr>
                                      <p:to>
                                        <p:strVal val="visible"/>
                                      </p:to>
                                    </p:set>
                                    <p:animEffect transition="in" filter="fade">
                                      <p:cBhvr>
                                        <p:cTn id="116" dur="500"/>
                                        <p:tgtEl>
                                          <p:spTgt spid="129"/>
                                        </p:tgtEl>
                                      </p:cBhvr>
                                    </p:animEffect>
                                    <p:anim calcmode="lin" valueType="num">
                                      <p:cBhvr>
                                        <p:cTn id="117" dur="500" fill="hold"/>
                                        <p:tgtEl>
                                          <p:spTgt spid="129"/>
                                        </p:tgtEl>
                                        <p:attrNameLst>
                                          <p:attrName>ppt_x</p:attrName>
                                        </p:attrNameLst>
                                      </p:cBhvr>
                                      <p:tavLst>
                                        <p:tav tm="0">
                                          <p:val>
                                            <p:strVal val="#ppt_x"/>
                                          </p:val>
                                        </p:tav>
                                        <p:tav tm="100000">
                                          <p:val>
                                            <p:strVal val="#ppt_x"/>
                                          </p:val>
                                        </p:tav>
                                      </p:tavLst>
                                    </p:anim>
                                    <p:anim calcmode="lin" valueType="num">
                                      <p:cBhvr>
                                        <p:cTn id="118" dur="500" fill="hold"/>
                                        <p:tgtEl>
                                          <p:spTgt spid="129"/>
                                        </p:tgtEl>
                                        <p:attrNameLst>
                                          <p:attrName>ppt_y</p:attrName>
                                        </p:attrNameLst>
                                      </p:cBhvr>
                                      <p:tavLst>
                                        <p:tav tm="0">
                                          <p:val>
                                            <p:strVal val="#ppt_y+.1"/>
                                          </p:val>
                                        </p:tav>
                                        <p:tav tm="100000">
                                          <p:val>
                                            <p:strVal val="#ppt_y"/>
                                          </p:val>
                                        </p:tav>
                                      </p:tavLst>
                                    </p:anim>
                                  </p:childTnLst>
                                </p:cTn>
                              </p:par>
                            </p:childTnLst>
                          </p:cTn>
                        </p:par>
                        <p:par>
                          <p:cTn id="119" fill="hold">
                            <p:stCondLst>
                              <p:cond delay="8500"/>
                            </p:stCondLst>
                            <p:childTnLst>
                              <p:par>
                                <p:cTn id="120" presetID="22" presetClass="entr" presetSubtype="8" fill="hold" nodeType="afterEffect">
                                  <p:stCondLst>
                                    <p:cond delay="0"/>
                                  </p:stCondLst>
                                  <p:childTnLst>
                                    <p:set>
                                      <p:cBhvr>
                                        <p:cTn id="121" dur="1" fill="hold">
                                          <p:stCondLst>
                                            <p:cond delay="0"/>
                                          </p:stCondLst>
                                        </p:cTn>
                                        <p:tgtEl>
                                          <p:spTgt spid="96"/>
                                        </p:tgtEl>
                                        <p:attrNameLst>
                                          <p:attrName>style.visibility</p:attrName>
                                        </p:attrNameLst>
                                      </p:cBhvr>
                                      <p:to>
                                        <p:strVal val="visible"/>
                                      </p:to>
                                    </p:set>
                                    <p:animEffect transition="in" filter="wipe(left)">
                                      <p:cBhvr>
                                        <p:cTn id="122" dur="500"/>
                                        <p:tgtEl>
                                          <p:spTgt spid="96"/>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25"/>
                                        </p:tgtEl>
                                        <p:attrNameLst>
                                          <p:attrName>style.visibility</p:attrName>
                                        </p:attrNameLst>
                                      </p:cBhvr>
                                      <p:to>
                                        <p:strVal val="visible"/>
                                      </p:to>
                                    </p:set>
                                    <p:anim calcmode="lin" valueType="num">
                                      <p:cBhvr>
                                        <p:cTn id="125" dur="500" fill="hold"/>
                                        <p:tgtEl>
                                          <p:spTgt spid="25"/>
                                        </p:tgtEl>
                                        <p:attrNameLst>
                                          <p:attrName>ppt_w</p:attrName>
                                        </p:attrNameLst>
                                      </p:cBhvr>
                                      <p:tavLst>
                                        <p:tav tm="0">
                                          <p:val>
                                            <p:fltVal val="0"/>
                                          </p:val>
                                        </p:tav>
                                        <p:tav tm="100000">
                                          <p:val>
                                            <p:strVal val="#ppt_w"/>
                                          </p:val>
                                        </p:tav>
                                      </p:tavLst>
                                    </p:anim>
                                    <p:anim calcmode="lin" valueType="num">
                                      <p:cBhvr>
                                        <p:cTn id="126" dur="500" fill="hold"/>
                                        <p:tgtEl>
                                          <p:spTgt spid="25"/>
                                        </p:tgtEl>
                                        <p:attrNameLst>
                                          <p:attrName>ppt_h</p:attrName>
                                        </p:attrNameLst>
                                      </p:cBhvr>
                                      <p:tavLst>
                                        <p:tav tm="0">
                                          <p:val>
                                            <p:fltVal val="0"/>
                                          </p:val>
                                        </p:tav>
                                        <p:tav tm="100000">
                                          <p:val>
                                            <p:strVal val="#ppt_h"/>
                                          </p:val>
                                        </p:tav>
                                      </p:tavLst>
                                    </p:anim>
                                    <p:animEffect transition="in" filter="fade">
                                      <p:cBhvr>
                                        <p:cTn id="127" dur="500"/>
                                        <p:tgtEl>
                                          <p:spTgt spid="25"/>
                                        </p:tgtEl>
                                      </p:cBhvr>
                                    </p:animEffect>
                                  </p:childTnLst>
                                </p:cTn>
                              </p:par>
                            </p:childTnLst>
                          </p:cTn>
                        </p:par>
                        <p:par>
                          <p:cTn id="128" fill="hold">
                            <p:stCondLst>
                              <p:cond delay="9000"/>
                            </p:stCondLst>
                            <p:childTnLst>
                              <p:par>
                                <p:cTn id="129" presetID="53" presetClass="entr" presetSubtype="16" fill="hold" grpId="0" nodeType="afterEffect">
                                  <p:stCondLst>
                                    <p:cond delay="0"/>
                                  </p:stCondLst>
                                  <p:childTnLst>
                                    <p:set>
                                      <p:cBhvr>
                                        <p:cTn id="130" dur="1" fill="hold">
                                          <p:stCondLst>
                                            <p:cond delay="0"/>
                                          </p:stCondLst>
                                        </p:cTn>
                                        <p:tgtEl>
                                          <p:spTgt spid="26"/>
                                        </p:tgtEl>
                                        <p:attrNameLst>
                                          <p:attrName>style.visibility</p:attrName>
                                        </p:attrNameLst>
                                      </p:cBhvr>
                                      <p:to>
                                        <p:strVal val="visible"/>
                                      </p:to>
                                    </p:set>
                                    <p:anim calcmode="lin" valueType="num">
                                      <p:cBhvr>
                                        <p:cTn id="131" dur="500" fill="hold"/>
                                        <p:tgtEl>
                                          <p:spTgt spid="26"/>
                                        </p:tgtEl>
                                        <p:attrNameLst>
                                          <p:attrName>ppt_w</p:attrName>
                                        </p:attrNameLst>
                                      </p:cBhvr>
                                      <p:tavLst>
                                        <p:tav tm="0">
                                          <p:val>
                                            <p:fltVal val="0"/>
                                          </p:val>
                                        </p:tav>
                                        <p:tav tm="100000">
                                          <p:val>
                                            <p:strVal val="#ppt_w"/>
                                          </p:val>
                                        </p:tav>
                                      </p:tavLst>
                                    </p:anim>
                                    <p:anim calcmode="lin" valueType="num">
                                      <p:cBhvr>
                                        <p:cTn id="132" dur="500" fill="hold"/>
                                        <p:tgtEl>
                                          <p:spTgt spid="26"/>
                                        </p:tgtEl>
                                        <p:attrNameLst>
                                          <p:attrName>ppt_h</p:attrName>
                                        </p:attrNameLst>
                                      </p:cBhvr>
                                      <p:tavLst>
                                        <p:tav tm="0">
                                          <p:val>
                                            <p:fltVal val="0"/>
                                          </p:val>
                                        </p:tav>
                                        <p:tav tm="100000">
                                          <p:val>
                                            <p:strVal val="#ppt_h"/>
                                          </p:val>
                                        </p:tav>
                                      </p:tavLst>
                                    </p:anim>
                                    <p:animEffect transition="in" filter="fade">
                                      <p:cBhvr>
                                        <p:cTn id="133" dur="500"/>
                                        <p:tgtEl>
                                          <p:spTgt spid="26"/>
                                        </p:tgtEl>
                                      </p:cBhvr>
                                    </p:animEffect>
                                  </p:childTnLst>
                                </p:cTn>
                              </p:par>
                            </p:childTnLst>
                          </p:cTn>
                        </p:par>
                        <p:par>
                          <p:cTn id="134" fill="hold">
                            <p:stCondLst>
                              <p:cond delay="9500"/>
                            </p:stCondLst>
                            <p:childTnLst>
                              <p:par>
                                <p:cTn id="135" presetID="53" presetClass="entr" presetSubtype="16" fill="hold" grpId="0" nodeType="afterEffect">
                                  <p:stCondLst>
                                    <p:cond delay="0"/>
                                  </p:stCondLst>
                                  <p:childTnLst>
                                    <p:set>
                                      <p:cBhvr>
                                        <p:cTn id="136" dur="1" fill="hold">
                                          <p:stCondLst>
                                            <p:cond delay="0"/>
                                          </p:stCondLst>
                                        </p:cTn>
                                        <p:tgtEl>
                                          <p:spTgt spid="27"/>
                                        </p:tgtEl>
                                        <p:attrNameLst>
                                          <p:attrName>style.visibility</p:attrName>
                                        </p:attrNameLst>
                                      </p:cBhvr>
                                      <p:to>
                                        <p:strVal val="visible"/>
                                      </p:to>
                                    </p:set>
                                    <p:anim calcmode="lin" valueType="num">
                                      <p:cBhvr>
                                        <p:cTn id="137" dur="500" fill="hold"/>
                                        <p:tgtEl>
                                          <p:spTgt spid="27"/>
                                        </p:tgtEl>
                                        <p:attrNameLst>
                                          <p:attrName>ppt_w</p:attrName>
                                        </p:attrNameLst>
                                      </p:cBhvr>
                                      <p:tavLst>
                                        <p:tav tm="0">
                                          <p:val>
                                            <p:fltVal val="0"/>
                                          </p:val>
                                        </p:tav>
                                        <p:tav tm="100000">
                                          <p:val>
                                            <p:strVal val="#ppt_w"/>
                                          </p:val>
                                        </p:tav>
                                      </p:tavLst>
                                    </p:anim>
                                    <p:anim calcmode="lin" valueType="num">
                                      <p:cBhvr>
                                        <p:cTn id="138" dur="500" fill="hold"/>
                                        <p:tgtEl>
                                          <p:spTgt spid="27"/>
                                        </p:tgtEl>
                                        <p:attrNameLst>
                                          <p:attrName>ppt_h</p:attrName>
                                        </p:attrNameLst>
                                      </p:cBhvr>
                                      <p:tavLst>
                                        <p:tav tm="0">
                                          <p:val>
                                            <p:fltVal val="0"/>
                                          </p:val>
                                        </p:tav>
                                        <p:tav tm="100000">
                                          <p:val>
                                            <p:strVal val="#ppt_h"/>
                                          </p:val>
                                        </p:tav>
                                      </p:tavLst>
                                    </p:anim>
                                    <p:animEffect transition="in" filter="fade">
                                      <p:cBhvr>
                                        <p:cTn id="139" dur="500"/>
                                        <p:tgtEl>
                                          <p:spTgt spid="27"/>
                                        </p:tgtEl>
                                      </p:cBhvr>
                                    </p:animEffect>
                                  </p:childTnLst>
                                </p:cTn>
                              </p:par>
                            </p:childTnLst>
                          </p:cTn>
                        </p:par>
                        <p:par>
                          <p:cTn id="140" fill="hold">
                            <p:stCondLst>
                              <p:cond delay="10000"/>
                            </p:stCondLst>
                            <p:childTnLst>
                              <p:par>
                                <p:cTn id="141" presetID="22" presetClass="entr" presetSubtype="4" fill="hold" nodeType="afterEffect">
                                  <p:stCondLst>
                                    <p:cond delay="0"/>
                                  </p:stCondLst>
                                  <p:childTnLst>
                                    <p:set>
                                      <p:cBhvr>
                                        <p:cTn id="142" dur="1" fill="hold">
                                          <p:stCondLst>
                                            <p:cond delay="0"/>
                                          </p:stCondLst>
                                        </p:cTn>
                                        <p:tgtEl>
                                          <p:spTgt spid="30"/>
                                        </p:tgtEl>
                                        <p:attrNameLst>
                                          <p:attrName>style.visibility</p:attrName>
                                        </p:attrNameLst>
                                      </p:cBhvr>
                                      <p:to>
                                        <p:strVal val="visible"/>
                                      </p:to>
                                    </p:set>
                                    <p:animEffect transition="in" filter="wipe(down)">
                                      <p:cBhvr>
                                        <p:cTn id="143" dur="500"/>
                                        <p:tgtEl>
                                          <p:spTgt spid="30"/>
                                        </p:tgtEl>
                                      </p:cBhvr>
                                    </p:animEffect>
                                  </p:childTnLst>
                                </p:cTn>
                              </p:par>
                            </p:childTnLst>
                          </p:cTn>
                        </p:par>
                        <p:par>
                          <p:cTn id="144" fill="hold">
                            <p:stCondLst>
                              <p:cond delay="10500"/>
                            </p:stCondLst>
                            <p:childTnLst>
                              <p:par>
                                <p:cTn id="145" presetID="53" presetClass="entr" presetSubtype="16" fill="hold" grpId="0" nodeType="afterEffect">
                                  <p:stCondLst>
                                    <p:cond delay="0"/>
                                  </p:stCondLst>
                                  <p:childTnLst>
                                    <p:set>
                                      <p:cBhvr>
                                        <p:cTn id="146" dur="1" fill="hold">
                                          <p:stCondLst>
                                            <p:cond delay="0"/>
                                          </p:stCondLst>
                                        </p:cTn>
                                        <p:tgtEl>
                                          <p:spTgt spid="29"/>
                                        </p:tgtEl>
                                        <p:attrNameLst>
                                          <p:attrName>style.visibility</p:attrName>
                                        </p:attrNameLst>
                                      </p:cBhvr>
                                      <p:to>
                                        <p:strVal val="visible"/>
                                      </p:to>
                                    </p:set>
                                    <p:anim calcmode="lin" valueType="num">
                                      <p:cBhvr>
                                        <p:cTn id="147" dur="500" fill="hold"/>
                                        <p:tgtEl>
                                          <p:spTgt spid="29"/>
                                        </p:tgtEl>
                                        <p:attrNameLst>
                                          <p:attrName>ppt_w</p:attrName>
                                        </p:attrNameLst>
                                      </p:cBhvr>
                                      <p:tavLst>
                                        <p:tav tm="0">
                                          <p:val>
                                            <p:fltVal val="0"/>
                                          </p:val>
                                        </p:tav>
                                        <p:tav tm="100000">
                                          <p:val>
                                            <p:strVal val="#ppt_w"/>
                                          </p:val>
                                        </p:tav>
                                      </p:tavLst>
                                    </p:anim>
                                    <p:anim calcmode="lin" valueType="num">
                                      <p:cBhvr>
                                        <p:cTn id="148" dur="500" fill="hold"/>
                                        <p:tgtEl>
                                          <p:spTgt spid="29"/>
                                        </p:tgtEl>
                                        <p:attrNameLst>
                                          <p:attrName>ppt_h</p:attrName>
                                        </p:attrNameLst>
                                      </p:cBhvr>
                                      <p:tavLst>
                                        <p:tav tm="0">
                                          <p:val>
                                            <p:fltVal val="0"/>
                                          </p:val>
                                        </p:tav>
                                        <p:tav tm="100000">
                                          <p:val>
                                            <p:strVal val="#ppt_h"/>
                                          </p:val>
                                        </p:tav>
                                      </p:tavLst>
                                    </p:anim>
                                    <p:animEffect transition="in" filter="fade">
                                      <p:cBhvr>
                                        <p:cTn id="149" dur="500"/>
                                        <p:tgtEl>
                                          <p:spTgt spid="29"/>
                                        </p:tgtEl>
                                      </p:cBhvr>
                                    </p:animEffect>
                                  </p:childTnLst>
                                </p:cTn>
                              </p:par>
                            </p:childTnLst>
                          </p:cTn>
                        </p:par>
                        <p:par>
                          <p:cTn id="150" fill="hold">
                            <p:stCondLst>
                              <p:cond delay="11000"/>
                            </p:stCondLst>
                            <p:childTnLst>
                              <p:par>
                                <p:cTn id="151" presetID="53" presetClass="entr" presetSubtype="16" fill="hold" grpId="0" nodeType="afterEffect">
                                  <p:stCondLst>
                                    <p:cond delay="0"/>
                                  </p:stCondLst>
                                  <p:childTnLst>
                                    <p:set>
                                      <p:cBhvr>
                                        <p:cTn id="152" dur="1" fill="hold">
                                          <p:stCondLst>
                                            <p:cond delay="0"/>
                                          </p:stCondLst>
                                        </p:cTn>
                                        <p:tgtEl>
                                          <p:spTgt spid="28"/>
                                        </p:tgtEl>
                                        <p:attrNameLst>
                                          <p:attrName>style.visibility</p:attrName>
                                        </p:attrNameLst>
                                      </p:cBhvr>
                                      <p:to>
                                        <p:strVal val="visible"/>
                                      </p:to>
                                    </p:set>
                                    <p:anim calcmode="lin" valueType="num">
                                      <p:cBhvr>
                                        <p:cTn id="153" dur="500" fill="hold"/>
                                        <p:tgtEl>
                                          <p:spTgt spid="28"/>
                                        </p:tgtEl>
                                        <p:attrNameLst>
                                          <p:attrName>ppt_w</p:attrName>
                                        </p:attrNameLst>
                                      </p:cBhvr>
                                      <p:tavLst>
                                        <p:tav tm="0">
                                          <p:val>
                                            <p:fltVal val="0"/>
                                          </p:val>
                                        </p:tav>
                                        <p:tav tm="100000">
                                          <p:val>
                                            <p:strVal val="#ppt_w"/>
                                          </p:val>
                                        </p:tav>
                                      </p:tavLst>
                                    </p:anim>
                                    <p:anim calcmode="lin" valueType="num">
                                      <p:cBhvr>
                                        <p:cTn id="154" dur="500" fill="hold"/>
                                        <p:tgtEl>
                                          <p:spTgt spid="28"/>
                                        </p:tgtEl>
                                        <p:attrNameLst>
                                          <p:attrName>ppt_h</p:attrName>
                                        </p:attrNameLst>
                                      </p:cBhvr>
                                      <p:tavLst>
                                        <p:tav tm="0">
                                          <p:val>
                                            <p:fltVal val="0"/>
                                          </p:val>
                                        </p:tav>
                                        <p:tav tm="100000">
                                          <p:val>
                                            <p:strVal val="#ppt_h"/>
                                          </p:val>
                                        </p:tav>
                                      </p:tavLst>
                                    </p:anim>
                                    <p:animEffect transition="in" filter="fade">
                                      <p:cBhvr>
                                        <p:cTn id="155" dur="500"/>
                                        <p:tgtEl>
                                          <p:spTgt spid="28"/>
                                        </p:tgtEl>
                                      </p:cBhvr>
                                    </p:animEffect>
                                  </p:childTnLst>
                                </p:cTn>
                              </p:par>
                              <p:par>
                                <p:cTn id="156" presetID="42" presetClass="entr" presetSubtype="0" fill="hold" grpId="0" nodeType="withEffect">
                                  <p:stCondLst>
                                    <p:cond delay="0"/>
                                  </p:stCondLst>
                                  <p:childTnLst>
                                    <p:set>
                                      <p:cBhvr>
                                        <p:cTn id="157" dur="1" fill="hold">
                                          <p:stCondLst>
                                            <p:cond delay="0"/>
                                          </p:stCondLst>
                                        </p:cTn>
                                        <p:tgtEl>
                                          <p:spTgt spid="31"/>
                                        </p:tgtEl>
                                        <p:attrNameLst>
                                          <p:attrName>style.visibility</p:attrName>
                                        </p:attrNameLst>
                                      </p:cBhvr>
                                      <p:to>
                                        <p:strVal val="visible"/>
                                      </p:to>
                                    </p:set>
                                    <p:animEffect transition="in" filter="fade">
                                      <p:cBhvr>
                                        <p:cTn id="158" dur="500"/>
                                        <p:tgtEl>
                                          <p:spTgt spid="31"/>
                                        </p:tgtEl>
                                      </p:cBhvr>
                                    </p:animEffect>
                                    <p:anim calcmode="lin" valueType="num">
                                      <p:cBhvr>
                                        <p:cTn id="159" dur="500" fill="hold"/>
                                        <p:tgtEl>
                                          <p:spTgt spid="31"/>
                                        </p:tgtEl>
                                        <p:attrNameLst>
                                          <p:attrName>ppt_x</p:attrName>
                                        </p:attrNameLst>
                                      </p:cBhvr>
                                      <p:tavLst>
                                        <p:tav tm="0">
                                          <p:val>
                                            <p:strVal val="#ppt_x"/>
                                          </p:val>
                                        </p:tav>
                                        <p:tav tm="100000">
                                          <p:val>
                                            <p:strVal val="#ppt_x"/>
                                          </p:val>
                                        </p:tav>
                                      </p:tavLst>
                                    </p:anim>
                                    <p:anim calcmode="lin" valueType="num">
                                      <p:cBhvr>
                                        <p:cTn id="160" dur="500" fill="hold"/>
                                        <p:tgtEl>
                                          <p:spTgt spid="31"/>
                                        </p:tgtEl>
                                        <p:attrNameLst>
                                          <p:attrName>ppt_y</p:attrName>
                                        </p:attrNameLst>
                                      </p:cBhvr>
                                      <p:tavLst>
                                        <p:tav tm="0">
                                          <p:val>
                                            <p:strVal val="#ppt_y+.1"/>
                                          </p:val>
                                        </p:tav>
                                        <p:tav tm="100000">
                                          <p:val>
                                            <p:strVal val="#ppt_y"/>
                                          </p:val>
                                        </p:tav>
                                      </p:tavLst>
                                    </p:anim>
                                  </p:childTnLst>
                                </p:cTn>
                              </p:par>
                            </p:childTnLst>
                          </p:cTn>
                        </p:par>
                        <p:par>
                          <p:cTn id="161" fill="hold">
                            <p:stCondLst>
                              <p:cond delay="11500"/>
                            </p:stCondLst>
                            <p:childTnLst>
                              <p:par>
                                <p:cTn id="162" presetID="42" presetClass="entr" presetSubtype="0" fill="hold" grpId="0" nodeType="afterEffect">
                                  <p:stCondLst>
                                    <p:cond delay="0"/>
                                  </p:stCondLst>
                                  <p:childTnLst>
                                    <p:set>
                                      <p:cBhvr>
                                        <p:cTn id="163" dur="1" fill="hold">
                                          <p:stCondLst>
                                            <p:cond delay="0"/>
                                          </p:stCondLst>
                                        </p:cTn>
                                        <p:tgtEl>
                                          <p:spTgt spid="33"/>
                                        </p:tgtEl>
                                        <p:attrNameLst>
                                          <p:attrName>style.visibility</p:attrName>
                                        </p:attrNameLst>
                                      </p:cBhvr>
                                      <p:to>
                                        <p:strVal val="visible"/>
                                      </p:to>
                                    </p:set>
                                    <p:animEffect transition="in" filter="fade">
                                      <p:cBhvr>
                                        <p:cTn id="164" dur="500"/>
                                        <p:tgtEl>
                                          <p:spTgt spid="33"/>
                                        </p:tgtEl>
                                      </p:cBhvr>
                                    </p:animEffect>
                                    <p:anim calcmode="lin" valueType="num">
                                      <p:cBhvr>
                                        <p:cTn id="165" dur="500" fill="hold"/>
                                        <p:tgtEl>
                                          <p:spTgt spid="33"/>
                                        </p:tgtEl>
                                        <p:attrNameLst>
                                          <p:attrName>ppt_x</p:attrName>
                                        </p:attrNameLst>
                                      </p:cBhvr>
                                      <p:tavLst>
                                        <p:tav tm="0">
                                          <p:val>
                                            <p:strVal val="#ppt_x"/>
                                          </p:val>
                                        </p:tav>
                                        <p:tav tm="100000">
                                          <p:val>
                                            <p:strVal val="#ppt_x"/>
                                          </p:val>
                                        </p:tav>
                                      </p:tavLst>
                                    </p:anim>
                                    <p:anim calcmode="lin" valueType="num">
                                      <p:cBhvr>
                                        <p:cTn id="166" dur="500" fill="hold"/>
                                        <p:tgtEl>
                                          <p:spTgt spid="33"/>
                                        </p:tgtEl>
                                        <p:attrNameLst>
                                          <p:attrName>ppt_y</p:attrName>
                                        </p:attrNameLst>
                                      </p:cBhvr>
                                      <p:tavLst>
                                        <p:tav tm="0">
                                          <p:val>
                                            <p:strVal val="#ppt_y+.1"/>
                                          </p:val>
                                        </p:tav>
                                        <p:tav tm="100000">
                                          <p:val>
                                            <p:strVal val="#ppt_y"/>
                                          </p:val>
                                        </p:tav>
                                      </p:tavLst>
                                    </p:anim>
                                  </p:childTnLst>
                                </p:cTn>
                              </p:par>
                            </p:childTnLst>
                          </p:cTn>
                        </p:par>
                        <p:par>
                          <p:cTn id="167" fill="hold">
                            <p:stCondLst>
                              <p:cond delay="12000"/>
                            </p:stCondLst>
                            <p:childTnLst>
                              <p:par>
                                <p:cTn id="168" presetID="22" presetClass="entr" presetSubtype="8" fill="hold" nodeType="afterEffect">
                                  <p:stCondLst>
                                    <p:cond delay="0"/>
                                  </p:stCondLst>
                                  <p:childTnLst>
                                    <p:set>
                                      <p:cBhvr>
                                        <p:cTn id="169" dur="1" fill="hold">
                                          <p:stCondLst>
                                            <p:cond delay="0"/>
                                          </p:stCondLst>
                                        </p:cTn>
                                        <p:tgtEl>
                                          <p:spTgt spid="34"/>
                                        </p:tgtEl>
                                        <p:attrNameLst>
                                          <p:attrName>style.visibility</p:attrName>
                                        </p:attrNameLst>
                                      </p:cBhvr>
                                      <p:to>
                                        <p:strVal val="visible"/>
                                      </p:to>
                                    </p:set>
                                    <p:animEffect transition="in" filter="wipe(left)">
                                      <p:cBhvr>
                                        <p:cTn id="170" dur="500"/>
                                        <p:tgtEl>
                                          <p:spTgt spid="34"/>
                                        </p:tgtEl>
                                      </p:cBhvr>
                                    </p:animEffect>
                                  </p:childTnLst>
                                </p:cTn>
                              </p:par>
                            </p:childTnLst>
                          </p:cTn>
                        </p:par>
                        <p:par>
                          <p:cTn id="171" fill="hold">
                            <p:stCondLst>
                              <p:cond delay="12500"/>
                            </p:stCondLst>
                            <p:childTnLst>
                              <p:par>
                                <p:cTn id="172" presetID="22" presetClass="entr" presetSubtype="8" fill="hold" nodeType="afterEffect">
                                  <p:stCondLst>
                                    <p:cond delay="0"/>
                                  </p:stCondLst>
                                  <p:childTnLst>
                                    <p:set>
                                      <p:cBhvr>
                                        <p:cTn id="173" dur="1" fill="hold">
                                          <p:stCondLst>
                                            <p:cond delay="0"/>
                                          </p:stCondLst>
                                        </p:cTn>
                                        <p:tgtEl>
                                          <p:spTgt spid="32"/>
                                        </p:tgtEl>
                                        <p:attrNameLst>
                                          <p:attrName>style.visibility</p:attrName>
                                        </p:attrNameLst>
                                      </p:cBhvr>
                                      <p:to>
                                        <p:strVal val="visible"/>
                                      </p:to>
                                    </p:set>
                                    <p:animEffect transition="in" filter="wipe(left)">
                                      <p:cBhvr>
                                        <p:cTn id="174" dur="500"/>
                                        <p:tgtEl>
                                          <p:spTgt spid="32"/>
                                        </p:tgtEl>
                                      </p:cBhvr>
                                    </p:animEffect>
                                  </p:childTnLst>
                                </p:cTn>
                              </p:par>
                            </p:childTnLst>
                          </p:cTn>
                        </p:par>
                        <p:par>
                          <p:cTn id="175" fill="hold">
                            <p:stCondLst>
                              <p:cond delay="13000"/>
                            </p:stCondLst>
                            <p:childTnLst>
                              <p:par>
                                <p:cTn id="176" presetID="53" presetClass="entr" presetSubtype="16" fill="hold" grpId="0" nodeType="afterEffect">
                                  <p:stCondLst>
                                    <p:cond delay="0"/>
                                  </p:stCondLst>
                                  <p:childTnLst>
                                    <p:set>
                                      <p:cBhvr>
                                        <p:cTn id="177" dur="1" fill="hold">
                                          <p:stCondLst>
                                            <p:cond delay="0"/>
                                          </p:stCondLst>
                                        </p:cTn>
                                        <p:tgtEl>
                                          <p:spTgt spid="130"/>
                                        </p:tgtEl>
                                        <p:attrNameLst>
                                          <p:attrName>style.visibility</p:attrName>
                                        </p:attrNameLst>
                                      </p:cBhvr>
                                      <p:to>
                                        <p:strVal val="visible"/>
                                      </p:to>
                                    </p:set>
                                    <p:anim calcmode="lin" valueType="num">
                                      <p:cBhvr>
                                        <p:cTn id="178" dur="500" fill="hold"/>
                                        <p:tgtEl>
                                          <p:spTgt spid="130"/>
                                        </p:tgtEl>
                                        <p:attrNameLst>
                                          <p:attrName>ppt_w</p:attrName>
                                        </p:attrNameLst>
                                      </p:cBhvr>
                                      <p:tavLst>
                                        <p:tav tm="0">
                                          <p:val>
                                            <p:fltVal val="0"/>
                                          </p:val>
                                        </p:tav>
                                        <p:tav tm="100000">
                                          <p:val>
                                            <p:strVal val="#ppt_w"/>
                                          </p:val>
                                        </p:tav>
                                      </p:tavLst>
                                    </p:anim>
                                    <p:anim calcmode="lin" valueType="num">
                                      <p:cBhvr>
                                        <p:cTn id="179" dur="500" fill="hold"/>
                                        <p:tgtEl>
                                          <p:spTgt spid="130"/>
                                        </p:tgtEl>
                                        <p:attrNameLst>
                                          <p:attrName>ppt_h</p:attrName>
                                        </p:attrNameLst>
                                      </p:cBhvr>
                                      <p:tavLst>
                                        <p:tav tm="0">
                                          <p:val>
                                            <p:fltVal val="0"/>
                                          </p:val>
                                        </p:tav>
                                        <p:tav tm="100000">
                                          <p:val>
                                            <p:strVal val="#ppt_h"/>
                                          </p:val>
                                        </p:tav>
                                      </p:tavLst>
                                    </p:anim>
                                    <p:animEffect transition="in" filter="fade">
                                      <p:cBhvr>
                                        <p:cTn id="180" dur="500"/>
                                        <p:tgtEl>
                                          <p:spTgt spid="130"/>
                                        </p:tgtEl>
                                      </p:cBhvr>
                                    </p:animEffect>
                                  </p:childTnLst>
                                </p:cTn>
                              </p:par>
                            </p:childTnLst>
                          </p:cTn>
                        </p:par>
                        <p:par>
                          <p:cTn id="181" fill="hold">
                            <p:stCondLst>
                              <p:cond delay="13500"/>
                            </p:stCondLst>
                            <p:childTnLst>
                              <p:par>
                                <p:cTn id="182" presetID="53" presetClass="entr" presetSubtype="16" fill="hold" grpId="0" nodeType="afterEffect">
                                  <p:stCondLst>
                                    <p:cond delay="0"/>
                                  </p:stCondLst>
                                  <p:childTnLst>
                                    <p:set>
                                      <p:cBhvr>
                                        <p:cTn id="183" dur="1" fill="hold">
                                          <p:stCondLst>
                                            <p:cond delay="0"/>
                                          </p:stCondLst>
                                        </p:cTn>
                                        <p:tgtEl>
                                          <p:spTgt spid="131"/>
                                        </p:tgtEl>
                                        <p:attrNameLst>
                                          <p:attrName>style.visibility</p:attrName>
                                        </p:attrNameLst>
                                      </p:cBhvr>
                                      <p:to>
                                        <p:strVal val="visible"/>
                                      </p:to>
                                    </p:set>
                                    <p:anim calcmode="lin" valueType="num">
                                      <p:cBhvr>
                                        <p:cTn id="184" dur="500" fill="hold"/>
                                        <p:tgtEl>
                                          <p:spTgt spid="131"/>
                                        </p:tgtEl>
                                        <p:attrNameLst>
                                          <p:attrName>ppt_w</p:attrName>
                                        </p:attrNameLst>
                                      </p:cBhvr>
                                      <p:tavLst>
                                        <p:tav tm="0">
                                          <p:val>
                                            <p:fltVal val="0"/>
                                          </p:val>
                                        </p:tav>
                                        <p:tav tm="100000">
                                          <p:val>
                                            <p:strVal val="#ppt_w"/>
                                          </p:val>
                                        </p:tav>
                                      </p:tavLst>
                                    </p:anim>
                                    <p:anim calcmode="lin" valueType="num">
                                      <p:cBhvr>
                                        <p:cTn id="185" dur="500" fill="hold"/>
                                        <p:tgtEl>
                                          <p:spTgt spid="131"/>
                                        </p:tgtEl>
                                        <p:attrNameLst>
                                          <p:attrName>ppt_h</p:attrName>
                                        </p:attrNameLst>
                                      </p:cBhvr>
                                      <p:tavLst>
                                        <p:tav tm="0">
                                          <p:val>
                                            <p:fltVal val="0"/>
                                          </p:val>
                                        </p:tav>
                                        <p:tav tm="100000">
                                          <p:val>
                                            <p:strVal val="#ppt_h"/>
                                          </p:val>
                                        </p:tav>
                                      </p:tavLst>
                                    </p:anim>
                                    <p:animEffect transition="in" filter="fade">
                                      <p:cBhvr>
                                        <p:cTn id="186" dur="500"/>
                                        <p:tgtEl>
                                          <p:spTgt spid="131"/>
                                        </p:tgtEl>
                                      </p:cBhvr>
                                    </p:animEffect>
                                  </p:childTnLst>
                                </p:cTn>
                              </p:par>
                              <p:par>
                                <p:cTn id="187" presetID="42" presetClass="entr" presetSubtype="0" fill="hold" grpId="0" nodeType="withEffect">
                                  <p:stCondLst>
                                    <p:cond delay="0"/>
                                  </p:stCondLst>
                                  <p:childTnLst>
                                    <p:set>
                                      <p:cBhvr>
                                        <p:cTn id="188" dur="1" fill="hold">
                                          <p:stCondLst>
                                            <p:cond delay="0"/>
                                          </p:stCondLst>
                                        </p:cTn>
                                        <p:tgtEl>
                                          <p:spTgt spid="132"/>
                                        </p:tgtEl>
                                        <p:attrNameLst>
                                          <p:attrName>style.visibility</p:attrName>
                                        </p:attrNameLst>
                                      </p:cBhvr>
                                      <p:to>
                                        <p:strVal val="visible"/>
                                      </p:to>
                                    </p:set>
                                    <p:animEffect transition="in" filter="fade">
                                      <p:cBhvr>
                                        <p:cTn id="189" dur="500"/>
                                        <p:tgtEl>
                                          <p:spTgt spid="132"/>
                                        </p:tgtEl>
                                      </p:cBhvr>
                                    </p:animEffect>
                                    <p:anim calcmode="lin" valueType="num">
                                      <p:cBhvr>
                                        <p:cTn id="190" dur="500" fill="hold"/>
                                        <p:tgtEl>
                                          <p:spTgt spid="132"/>
                                        </p:tgtEl>
                                        <p:attrNameLst>
                                          <p:attrName>ppt_x</p:attrName>
                                        </p:attrNameLst>
                                      </p:cBhvr>
                                      <p:tavLst>
                                        <p:tav tm="0">
                                          <p:val>
                                            <p:strVal val="#ppt_x"/>
                                          </p:val>
                                        </p:tav>
                                        <p:tav tm="100000">
                                          <p:val>
                                            <p:strVal val="#ppt_x"/>
                                          </p:val>
                                        </p:tav>
                                      </p:tavLst>
                                    </p:anim>
                                    <p:anim calcmode="lin" valueType="num">
                                      <p:cBhvr>
                                        <p:cTn id="191" dur="500" fill="hold"/>
                                        <p:tgtEl>
                                          <p:spTgt spid="132"/>
                                        </p:tgtEl>
                                        <p:attrNameLst>
                                          <p:attrName>ppt_y</p:attrName>
                                        </p:attrNameLst>
                                      </p:cBhvr>
                                      <p:tavLst>
                                        <p:tav tm="0">
                                          <p:val>
                                            <p:strVal val="#ppt_y+.1"/>
                                          </p:val>
                                        </p:tav>
                                        <p:tav tm="100000">
                                          <p:val>
                                            <p:strVal val="#ppt_y"/>
                                          </p:val>
                                        </p:tav>
                                      </p:tavLst>
                                    </p:anim>
                                  </p:childTnLst>
                                </p:cTn>
                              </p:par>
                            </p:childTnLst>
                          </p:cTn>
                        </p:par>
                        <p:par>
                          <p:cTn id="192" fill="hold">
                            <p:stCondLst>
                              <p:cond delay="14000"/>
                            </p:stCondLst>
                            <p:childTnLst>
                              <p:par>
                                <p:cTn id="193" presetID="22" presetClass="entr" presetSubtype="8" fill="hold" nodeType="afterEffect">
                                  <p:stCondLst>
                                    <p:cond delay="0"/>
                                  </p:stCondLst>
                                  <p:childTnLst>
                                    <p:set>
                                      <p:cBhvr>
                                        <p:cTn id="194" dur="1" fill="hold">
                                          <p:stCondLst>
                                            <p:cond delay="0"/>
                                          </p:stCondLst>
                                        </p:cTn>
                                        <p:tgtEl>
                                          <p:spTgt spid="141"/>
                                        </p:tgtEl>
                                        <p:attrNameLst>
                                          <p:attrName>style.visibility</p:attrName>
                                        </p:attrNameLst>
                                      </p:cBhvr>
                                      <p:to>
                                        <p:strVal val="visible"/>
                                      </p:to>
                                    </p:set>
                                    <p:animEffect transition="in" filter="wipe(left)">
                                      <p:cBhvr>
                                        <p:cTn id="195" dur="500"/>
                                        <p:tgtEl>
                                          <p:spTgt spid="141"/>
                                        </p:tgtEl>
                                      </p:cBhvr>
                                    </p:animEffect>
                                  </p:childTnLst>
                                </p:cTn>
                              </p:par>
                            </p:childTnLst>
                          </p:cTn>
                        </p:par>
                        <p:par>
                          <p:cTn id="196" fill="hold">
                            <p:stCondLst>
                              <p:cond delay="14500"/>
                            </p:stCondLst>
                            <p:childTnLst>
                              <p:par>
                                <p:cTn id="197" presetID="53" presetClass="entr" presetSubtype="16" fill="hold" grpId="0" nodeType="afterEffect">
                                  <p:stCondLst>
                                    <p:cond delay="0"/>
                                  </p:stCondLst>
                                  <p:childTnLst>
                                    <p:set>
                                      <p:cBhvr>
                                        <p:cTn id="198" dur="1" fill="hold">
                                          <p:stCondLst>
                                            <p:cond delay="0"/>
                                          </p:stCondLst>
                                        </p:cTn>
                                        <p:tgtEl>
                                          <p:spTgt spid="36"/>
                                        </p:tgtEl>
                                        <p:attrNameLst>
                                          <p:attrName>style.visibility</p:attrName>
                                        </p:attrNameLst>
                                      </p:cBhvr>
                                      <p:to>
                                        <p:strVal val="visible"/>
                                      </p:to>
                                    </p:set>
                                    <p:anim calcmode="lin" valueType="num">
                                      <p:cBhvr>
                                        <p:cTn id="199" dur="500" fill="hold"/>
                                        <p:tgtEl>
                                          <p:spTgt spid="36"/>
                                        </p:tgtEl>
                                        <p:attrNameLst>
                                          <p:attrName>ppt_w</p:attrName>
                                        </p:attrNameLst>
                                      </p:cBhvr>
                                      <p:tavLst>
                                        <p:tav tm="0">
                                          <p:val>
                                            <p:fltVal val="0"/>
                                          </p:val>
                                        </p:tav>
                                        <p:tav tm="100000">
                                          <p:val>
                                            <p:strVal val="#ppt_w"/>
                                          </p:val>
                                        </p:tav>
                                      </p:tavLst>
                                    </p:anim>
                                    <p:anim calcmode="lin" valueType="num">
                                      <p:cBhvr>
                                        <p:cTn id="200" dur="500" fill="hold"/>
                                        <p:tgtEl>
                                          <p:spTgt spid="36"/>
                                        </p:tgtEl>
                                        <p:attrNameLst>
                                          <p:attrName>ppt_h</p:attrName>
                                        </p:attrNameLst>
                                      </p:cBhvr>
                                      <p:tavLst>
                                        <p:tav tm="0">
                                          <p:val>
                                            <p:fltVal val="0"/>
                                          </p:val>
                                        </p:tav>
                                        <p:tav tm="100000">
                                          <p:val>
                                            <p:strVal val="#ppt_h"/>
                                          </p:val>
                                        </p:tav>
                                      </p:tavLst>
                                    </p:anim>
                                    <p:animEffect transition="in" filter="fade">
                                      <p:cBhvr>
                                        <p:cTn id="201" dur="500"/>
                                        <p:tgtEl>
                                          <p:spTgt spid="36"/>
                                        </p:tgtEl>
                                      </p:cBhvr>
                                    </p:animEffect>
                                  </p:childTnLst>
                                </p:cTn>
                              </p:par>
                            </p:childTnLst>
                          </p:cTn>
                        </p:par>
                        <p:par>
                          <p:cTn id="202" fill="hold">
                            <p:stCondLst>
                              <p:cond delay="15000"/>
                            </p:stCondLst>
                            <p:childTnLst>
                              <p:par>
                                <p:cTn id="203" presetID="53" presetClass="entr" presetSubtype="16" fill="hold" grpId="0" nodeType="afterEffect">
                                  <p:stCondLst>
                                    <p:cond delay="0"/>
                                  </p:stCondLst>
                                  <p:childTnLst>
                                    <p:set>
                                      <p:cBhvr>
                                        <p:cTn id="204" dur="1" fill="hold">
                                          <p:stCondLst>
                                            <p:cond delay="0"/>
                                          </p:stCondLst>
                                        </p:cTn>
                                        <p:tgtEl>
                                          <p:spTgt spid="37"/>
                                        </p:tgtEl>
                                        <p:attrNameLst>
                                          <p:attrName>style.visibility</p:attrName>
                                        </p:attrNameLst>
                                      </p:cBhvr>
                                      <p:to>
                                        <p:strVal val="visible"/>
                                      </p:to>
                                    </p:set>
                                    <p:anim calcmode="lin" valueType="num">
                                      <p:cBhvr>
                                        <p:cTn id="205" dur="500" fill="hold"/>
                                        <p:tgtEl>
                                          <p:spTgt spid="37"/>
                                        </p:tgtEl>
                                        <p:attrNameLst>
                                          <p:attrName>ppt_w</p:attrName>
                                        </p:attrNameLst>
                                      </p:cBhvr>
                                      <p:tavLst>
                                        <p:tav tm="0">
                                          <p:val>
                                            <p:fltVal val="0"/>
                                          </p:val>
                                        </p:tav>
                                        <p:tav tm="100000">
                                          <p:val>
                                            <p:strVal val="#ppt_w"/>
                                          </p:val>
                                        </p:tav>
                                      </p:tavLst>
                                    </p:anim>
                                    <p:anim calcmode="lin" valueType="num">
                                      <p:cBhvr>
                                        <p:cTn id="206" dur="500" fill="hold"/>
                                        <p:tgtEl>
                                          <p:spTgt spid="37"/>
                                        </p:tgtEl>
                                        <p:attrNameLst>
                                          <p:attrName>ppt_h</p:attrName>
                                        </p:attrNameLst>
                                      </p:cBhvr>
                                      <p:tavLst>
                                        <p:tav tm="0">
                                          <p:val>
                                            <p:fltVal val="0"/>
                                          </p:val>
                                        </p:tav>
                                        <p:tav tm="100000">
                                          <p:val>
                                            <p:strVal val="#ppt_h"/>
                                          </p:val>
                                        </p:tav>
                                      </p:tavLst>
                                    </p:anim>
                                    <p:animEffect transition="in" filter="fade">
                                      <p:cBhvr>
                                        <p:cTn id="207" dur="500"/>
                                        <p:tgtEl>
                                          <p:spTgt spid="37"/>
                                        </p:tgtEl>
                                      </p:cBhvr>
                                    </p:animEffect>
                                  </p:childTnLst>
                                </p:cTn>
                              </p:par>
                            </p:childTnLst>
                          </p:cTn>
                        </p:par>
                        <p:par>
                          <p:cTn id="208" fill="hold">
                            <p:stCondLst>
                              <p:cond delay="15500"/>
                            </p:stCondLst>
                            <p:childTnLst>
                              <p:par>
                                <p:cTn id="209" presetID="53" presetClass="entr" presetSubtype="16" fill="hold" grpId="0" nodeType="afterEffect">
                                  <p:stCondLst>
                                    <p:cond delay="0"/>
                                  </p:stCondLst>
                                  <p:childTnLst>
                                    <p:set>
                                      <p:cBhvr>
                                        <p:cTn id="210" dur="1" fill="hold">
                                          <p:stCondLst>
                                            <p:cond delay="0"/>
                                          </p:stCondLst>
                                        </p:cTn>
                                        <p:tgtEl>
                                          <p:spTgt spid="38"/>
                                        </p:tgtEl>
                                        <p:attrNameLst>
                                          <p:attrName>style.visibility</p:attrName>
                                        </p:attrNameLst>
                                      </p:cBhvr>
                                      <p:to>
                                        <p:strVal val="visible"/>
                                      </p:to>
                                    </p:set>
                                    <p:anim calcmode="lin" valueType="num">
                                      <p:cBhvr>
                                        <p:cTn id="211" dur="500" fill="hold"/>
                                        <p:tgtEl>
                                          <p:spTgt spid="38"/>
                                        </p:tgtEl>
                                        <p:attrNameLst>
                                          <p:attrName>ppt_w</p:attrName>
                                        </p:attrNameLst>
                                      </p:cBhvr>
                                      <p:tavLst>
                                        <p:tav tm="0">
                                          <p:val>
                                            <p:fltVal val="0"/>
                                          </p:val>
                                        </p:tav>
                                        <p:tav tm="100000">
                                          <p:val>
                                            <p:strVal val="#ppt_w"/>
                                          </p:val>
                                        </p:tav>
                                      </p:tavLst>
                                    </p:anim>
                                    <p:anim calcmode="lin" valueType="num">
                                      <p:cBhvr>
                                        <p:cTn id="212" dur="500" fill="hold"/>
                                        <p:tgtEl>
                                          <p:spTgt spid="38"/>
                                        </p:tgtEl>
                                        <p:attrNameLst>
                                          <p:attrName>ppt_h</p:attrName>
                                        </p:attrNameLst>
                                      </p:cBhvr>
                                      <p:tavLst>
                                        <p:tav tm="0">
                                          <p:val>
                                            <p:fltVal val="0"/>
                                          </p:val>
                                        </p:tav>
                                        <p:tav tm="100000">
                                          <p:val>
                                            <p:strVal val="#ppt_h"/>
                                          </p:val>
                                        </p:tav>
                                      </p:tavLst>
                                    </p:anim>
                                    <p:animEffect transition="in" filter="fade">
                                      <p:cBhvr>
                                        <p:cTn id="213" dur="500"/>
                                        <p:tgtEl>
                                          <p:spTgt spid="38"/>
                                        </p:tgtEl>
                                      </p:cBhvr>
                                    </p:animEffect>
                                  </p:childTnLst>
                                </p:cTn>
                              </p:par>
                            </p:childTnLst>
                          </p:cTn>
                        </p:par>
                        <p:par>
                          <p:cTn id="214" fill="hold">
                            <p:stCondLst>
                              <p:cond delay="16000"/>
                            </p:stCondLst>
                            <p:childTnLst>
                              <p:par>
                                <p:cTn id="215" presetID="22" presetClass="entr" presetSubtype="4" fill="hold" nodeType="afterEffect">
                                  <p:stCondLst>
                                    <p:cond delay="0"/>
                                  </p:stCondLst>
                                  <p:childTnLst>
                                    <p:set>
                                      <p:cBhvr>
                                        <p:cTn id="216" dur="1" fill="hold">
                                          <p:stCondLst>
                                            <p:cond delay="0"/>
                                          </p:stCondLst>
                                        </p:cTn>
                                        <p:tgtEl>
                                          <p:spTgt spid="41"/>
                                        </p:tgtEl>
                                        <p:attrNameLst>
                                          <p:attrName>style.visibility</p:attrName>
                                        </p:attrNameLst>
                                      </p:cBhvr>
                                      <p:to>
                                        <p:strVal val="visible"/>
                                      </p:to>
                                    </p:set>
                                    <p:animEffect transition="in" filter="wipe(down)">
                                      <p:cBhvr>
                                        <p:cTn id="217" dur="500"/>
                                        <p:tgtEl>
                                          <p:spTgt spid="41"/>
                                        </p:tgtEl>
                                      </p:cBhvr>
                                    </p:animEffect>
                                  </p:childTnLst>
                                </p:cTn>
                              </p:par>
                            </p:childTnLst>
                          </p:cTn>
                        </p:par>
                        <p:par>
                          <p:cTn id="218" fill="hold">
                            <p:stCondLst>
                              <p:cond delay="16500"/>
                            </p:stCondLst>
                            <p:childTnLst>
                              <p:par>
                                <p:cTn id="219" presetID="53" presetClass="entr" presetSubtype="16" fill="hold" grpId="0" nodeType="afterEffect">
                                  <p:stCondLst>
                                    <p:cond delay="0"/>
                                  </p:stCondLst>
                                  <p:childTnLst>
                                    <p:set>
                                      <p:cBhvr>
                                        <p:cTn id="220" dur="1" fill="hold">
                                          <p:stCondLst>
                                            <p:cond delay="0"/>
                                          </p:stCondLst>
                                        </p:cTn>
                                        <p:tgtEl>
                                          <p:spTgt spid="40"/>
                                        </p:tgtEl>
                                        <p:attrNameLst>
                                          <p:attrName>style.visibility</p:attrName>
                                        </p:attrNameLst>
                                      </p:cBhvr>
                                      <p:to>
                                        <p:strVal val="visible"/>
                                      </p:to>
                                    </p:set>
                                    <p:anim calcmode="lin" valueType="num">
                                      <p:cBhvr>
                                        <p:cTn id="221" dur="500" fill="hold"/>
                                        <p:tgtEl>
                                          <p:spTgt spid="40"/>
                                        </p:tgtEl>
                                        <p:attrNameLst>
                                          <p:attrName>ppt_w</p:attrName>
                                        </p:attrNameLst>
                                      </p:cBhvr>
                                      <p:tavLst>
                                        <p:tav tm="0">
                                          <p:val>
                                            <p:fltVal val="0"/>
                                          </p:val>
                                        </p:tav>
                                        <p:tav tm="100000">
                                          <p:val>
                                            <p:strVal val="#ppt_w"/>
                                          </p:val>
                                        </p:tav>
                                      </p:tavLst>
                                    </p:anim>
                                    <p:anim calcmode="lin" valueType="num">
                                      <p:cBhvr>
                                        <p:cTn id="222" dur="500" fill="hold"/>
                                        <p:tgtEl>
                                          <p:spTgt spid="40"/>
                                        </p:tgtEl>
                                        <p:attrNameLst>
                                          <p:attrName>ppt_h</p:attrName>
                                        </p:attrNameLst>
                                      </p:cBhvr>
                                      <p:tavLst>
                                        <p:tav tm="0">
                                          <p:val>
                                            <p:fltVal val="0"/>
                                          </p:val>
                                        </p:tav>
                                        <p:tav tm="100000">
                                          <p:val>
                                            <p:strVal val="#ppt_h"/>
                                          </p:val>
                                        </p:tav>
                                      </p:tavLst>
                                    </p:anim>
                                    <p:animEffect transition="in" filter="fade">
                                      <p:cBhvr>
                                        <p:cTn id="223" dur="500"/>
                                        <p:tgtEl>
                                          <p:spTgt spid="40"/>
                                        </p:tgtEl>
                                      </p:cBhvr>
                                    </p:animEffect>
                                  </p:childTnLst>
                                </p:cTn>
                              </p:par>
                            </p:childTnLst>
                          </p:cTn>
                        </p:par>
                        <p:par>
                          <p:cTn id="224" fill="hold">
                            <p:stCondLst>
                              <p:cond delay="17000"/>
                            </p:stCondLst>
                            <p:childTnLst>
                              <p:par>
                                <p:cTn id="225" presetID="53" presetClass="entr" presetSubtype="16" fill="hold" grpId="0" nodeType="afterEffect">
                                  <p:stCondLst>
                                    <p:cond delay="0"/>
                                  </p:stCondLst>
                                  <p:childTnLst>
                                    <p:set>
                                      <p:cBhvr>
                                        <p:cTn id="226" dur="1" fill="hold">
                                          <p:stCondLst>
                                            <p:cond delay="0"/>
                                          </p:stCondLst>
                                        </p:cTn>
                                        <p:tgtEl>
                                          <p:spTgt spid="50"/>
                                        </p:tgtEl>
                                        <p:attrNameLst>
                                          <p:attrName>style.visibility</p:attrName>
                                        </p:attrNameLst>
                                      </p:cBhvr>
                                      <p:to>
                                        <p:strVal val="visible"/>
                                      </p:to>
                                    </p:set>
                                    <p:anim calcmode="lin" valueType="num">
                                      <p:cBhvr>
                                        <p:cTn id="227" dur="500" fill="hold"/>
                                        <p:tgtEl>
                                          <p:spTgt spid="50"/>
                                        </p:tgtEl>
                                        <p:attrNameLst>
                                          <p:attrName>ppt_w</p:attrName>
                                        </p:attrNameLst>
                                      </p:cBhvr>
                                      <p:tavLst>
                                        <p:tav tm="0">
                                          <p:val>
                                            <p:fltVal val="0"/>
                                          </p:val>
                                        </p:tav>
                                        <p:tav tm="100000">
                                          <p:val>
                                            <p:strVal val="#ppt_w"/>
                                          </p:val>
                                        </p:tav>
                                      </p:tavLst>
                                    </p:anim>
                                    <p:anim calcmode="lin" valueType="num">
                                      <p:cBhvr>
                                        <p:cTn id="228" dur="500" fill="hold"/>
                                        <p:tgtEl>
                                          <p:spTgt spid="50"/>
                                        </p:tgtEl>
                                        <p:attrNameLst>
                                          <p:attrName>ppt_h</p:attrName>
                                        </p:attrNameLst>
                                      </p:cBhvr>
                                      <p:tavLst>
                                        <p:tav tm="0">
                                          <p:val>
                                            <p:fltVal val="0"/>
                                          </p:val>
                                        </p:tav>
                                        <p:tav tm="100000">
                                          <p:val>
                                            <p:strVal val="#ppt_h"/>
                                          </p:val>
                                        </p:tav>
                                      </p:tavLst>
                                    </p:anim>
                                    <p:animEffect transition="in" filter="fade">
                                      <p:cBhvr>
                                        <p:cTn id="229" dur="500"/>
                                        <p:tgtEl>
                                          <p:spTgt spid="50"/>
                                        </p:tgtEl>
                                      </p:cBhvr>
                                    </p:animEffect>
                                  </p:childTnLst>
                                </p:cTn>
                              </p:par>
                              <p:par>
                                <p:cTn id="230" presetID="42" presetClass="entr" presetSubtype="0" fill="hold" grpId="0" nodeType="withEffect">
                                  <p:stCondLst>
                                    <p:cond delay="0"/>
                                  </p:stCondLst>
                                  <p:childTnLst>
                                    <p:set>
                                      <p:cBhvr>
                                        <p:cTn id="231" dur="1" fill="hold">
                                          <p:stCondLst>
                                            <p:cond delay="0"/>
                                          </p:stCondLst>
                                        </p:cTn>
                                        <p:tgtEl>
                                          <p:spTgt spid="42"/>
                                        </p:tgtEl>
                                        <p:attrNameLst>
                                          <p:attrName>style.visibility</p:attrName>
                                        </p:attrNameLst>
                                      </p:cBhvr>
                                      <p:to>
                                        <p:strVal val="visible"/>
                                      </p:to>
                                    </p:set>
                                    <p:animEffect transition="in" filter="fade">
                                      <p:cBhvr>
                                        <p:cTn id="232" dur="500"/>
                                        <p:tgtEl>
                                          <p:spTgt spid="42"/>
                                        </p:tgtEl>
                                      </p:cBhvr>
                                    </p:animEffect>
                                    <p:anim calcmode="lin" valueType="num">
                                      <p:cBhvr>
                                        <p:cTn id="233" dur="500" fill="hold"/>
                                        <p:tgtEl>
                                          <p:spTgt spid="42"/>
                                        </p:tgtEl>
                                        <p:attrNameLst>
                                          <p:attrName>ppt_x</p:attrName>
                                        </p:attrNameLst>
                                      </p:cBhvr>
                                      <p:tavLst>
                                        <p:tav tm="0">
                                          <p:val>
                                            <p:strVal val="#ppt_x"/>
                                          </p:val>
                                        </p:tav>
                                        <p:tav tm="100000">
                                          <p:val>
                                            <p:strVal val="#ppt_x"/>
                                          </p:val>
                                        </p:tav>
                                      </p:tavLst>
                                    </p:anim>
                                    <p:anim calcmode="lin" valueType="num">
                                      <p:cBhvr>
                                        <p:cTn id="234" dur="500" fill="hold"/>
                                        <p:tgtEl>
                                          <p:spTgt spid="42"/>
                                        </p:tgtEl>
                                        <p:attrNameLst>
                                          <p:attrName>ppt_y</p:attrName>
                                        </p:attrNameLst>
                                      </p:cBhvr>
                                      <p:tavLst>
                                        <p:tav tm="0">
                                          <p:val>
                                            <p:strVal val="#ppt_y+.1"/>
                                          </p:val>
                                        </p:tav>
                                        <p:tav tm="100000">
                                          <p:val>
                                            <p:strVal val="#ppt_y"/>
                                          </p:val>
                                        </p:tav>
                                      </p:tavLst>
                                    </p:anim>
                                  </p:childTnLst>
                                </p:cTn>
                              </p:par>
                              <p:par>
                                <p:cTn id="235" presetID="47" presetClass="entr" presetSubtype="0" fill="hold" grpId="0" nodeType="withEffect">
                                  <p:stCondLst>
                                    <p:cond delay="0"/>
                                  </p:stCondLst>
                                  <p:childTnLst>
                                    <p:set>
                                      <p:cBhvr>
                                        <p:cTn id="236" dur="1" fill="hold">
                                          <p:stCondLst>
                                            <p:cond delay="0"/>
                                          </p:stCondLst>
                                        </p:cTn>
                                        <p:tgtEl>
                                          <p:spTgt spid="43"/>
                                        </p:tgtEl>
                                        <p:attrNameLst>
                                          <p:attrName>style.visibility</p:attrName>
                                        </p:attrNameLst>
                                      </p:cBhvr>
                                      <p:to>
                                        <p:strVal val="visible"/>
                                      </p:to>
                                    </p:set>
                                    <p:animEffect transition="in" filter="fade">
                                      <p:cBhvr>
                                        <p:cTn id="237" dur="500"/>
                                        <p:tgtEl>
                                          <p:spTgt spid="43"/>
                                        </p:tgtEl>
                                      </p:cBhvr>
                                    </p:animEffect>
                                    <p:anim calcmode="lin" valueType="num">
                                      <p:cBhvr>
                                        <p:cTn id="238" dur="500" fill="hold"/>
                                        <p:tgtEl>
                                          <p:spTgt spid="43"/>
                                        </p:tgtEl>
                                        <p:attrNameLst>
                                          <p:attrName>ppt_x</p:attrName>
                                        </p:attrNameLst>
                                      </p:cBhvr>
                                      <p:tavLst>
                                        <p:tav tm="0">
                                          <p:val>
                                            <p:strVal val="#ppt_x"/>
                                          </p:val>
                                        </p:tav>
                                        <p:tav tm="100000">
                                          <p:val>
                                            <p:strVal val="#ppt_x"/>
                                          </p:val>
                                        </p:tav>
                                      </p:tavLst>
                                    </p:anim>
                                    <p:anim calcmode="lin" valueType="num">
                                      <p:cBhvr>
                                        <p:cTn id="239" dur="500" fill="hold"/>
                                        <p:tgtEl>
                                          <p:spTgt spid="43"/>
                                        </p:tgtEl>
                                        <p:attrNameLst>
                                          <p:attrName>ppt_y</p:attrName>
                                        </p:attrNameLst>
                                      </p:cBhvr>
                                      <p:tavLst>
                                        <p:tav tm="0">
                                          <p:val>
                                            <p:strVal val="#ppt_y-.1"/>
                                          </p:val>
                                        </p:tav>
                                        <p:tav tm="100000">
                                          <p:val>
                                            <p:strVal val="#ppt_y"/>
                                          </p:val>
                                        </p:tav>
                                      </p:tavLst>
                                    </p:anim>
                                  </p:childTnLst>
                                </p:cTn>
                              </p:par>
                            </p:childTnLst>
                          </p:cTn>
                        </p:par>
                        <p:par>
                          <p:cTn id="240" fill="hold">
                            <p:stCondLst>
                              <p:cond delay="17500"/>
                            </p:stCondLst>
                            <p:childTnLst>
                              <p:par>
                                <p:cTn id="241" presetID="22" presetClass="entr" presetSubtype="8" fill="hold" nodeType="afterEffect">
                                  <p:stCondLst>
                                    <p:cond delay="0"/>
                                  </p:stCondLst>
                                  <p:childTnLst>
                                    <p:set>
                                      <p:cBhvr>
                                        <p:cTn id="242" dur="1" fill="hold">
                                          <p:stCondLst>
                                            <p:cond delay="0"/>
                                          </p:stCondLst>
                                        </p:cTn>
                                        <p:tgtEl>
                                          <p:spTgt spid="44"/>
                                        </p:tgtEl>
                                        <p:attrNameLst>
                                          <p:attrName>style.visibility</p:attrName>
                                        </p:attrNameLst>
                                      </p:cBhvr>
                                      <p:to>
                                        <p:strVal val="visible"/>
                                      </p:to>
                                    </p:set>
                                    <p:animEffect transition="in" filter="wipe(left)">
                                      <p:cBhvr>
                                        <p:cTn id="243" dur="500"/>
                                        <p:tgtEl>
                                          <p:spTgt spid="44"/>
                                        </p:tgtEl>
                                      </p:cBhvr>
                                    </p:animEffect>
                                  </p:childTnLst>
                                </p:cTn>
                              </p:par>
                            </p:childTnLst>
                          </p:cTn>
                        </p:par>
                        <p:par>
                          <p:cTn id="244" fill="hold">
                            <p:stCondLst>
                              <p:cond delay="18000"/>
                            </p:stCondLst>
                            <p:childTnLst>
                              <p:par>
                                <p:cTn id="245" presetID="22" presetClass="entr" presetSubtype="8" fill="hold" nodeType="afterEffect">
                                  <p:stCondLst>
                                    <p:cond delay="0"/>
                                  </p:stCondLst>
                                  <p:childTnLst>
                                    <p:set>
                                      <p:cBhvr>
                                        <p:cTn id="246" dur="1" fill="hold">
                                          <p:stCondLst>
                                            <p:cond delay="0"/>
                                          </p:stCondLst>
                                        </p:cTn>
                                        <p:tgtEl>
                                          <p:spTgt spid="45"/>
                                        </p:tgtEl>
                                        <p:attrNameLst>
                                          <p:attrName>style.visibility</p:attrName>
                                        </p:attrNameLst>
                                      </p:cBhvr>
                                      <p:to>
                                        <p:strVal val="visible"/>
                                      </p:to>
                                    </p:set>
                                    <p:animEffect transition="in" filter="wipe(left)">
                                      <p:cBhvr>
                                        <p:cTn id="247" dur="500"/>
                                        <p:tgtEl>
                                          <p:spTgt spid="45"/>
                                        </p:tgtEl>
                                      </p:cBhvr>
                                    </p:animEffect>
                                  </p:childTnLst>
                                </p:cTn>
                              </p:par>
                            </p:childTnLst>
                          </p:cTn>
                        </p:par>
                        <p:par>
                          <p:cTn id="248" fill="hold">
                            <p:stCondLst>
                              <p:cond delay="18500"/>
                            </p:stCondLst>
                            <p:childTnLst>
                              <p:par>
                                <p:cTn id="249" presetID="53" presetClass="entr" presetSubtype="16" fill="hold" grpId="0" nodeType="afterEffect">
                                  <p:stCondLst>
                                    <p:cond delay="0"/>
                                  </p:stCondLst>
                                  <p:childTnLst>
                                    <p:set>
                                      <p:cBhvr>
                                        <p:cTn id="250" dur="1" fill="hold">
                                          <p:stCondLst>
                                            <p:cond delay="0"/>
                                          </p:stCondLst>
                                        </p:cTn>
                                        <p:tgtEl>
                                          <p:spTgt spid="133"/>
                                        </p:tgtEl>
                                        <p:attrNameLst>
                                          <p:attrName>style.visibility</p:attrName>
                                        </p:attrNameLst>
                                      </p:cBhvr>
                                      <p:to>
                                        <p:strVal val="visible"/>
                                      </p:to>
                                    </p:set>
                                    <p:anim calcmode="lin" valueType="num">
                                      <p:cBhvr>
                                        <p:cTn id="251" dur="500" fill="hold"/>
                                        <p:tgtEl>
                                          <p:spTgt spid="133"/>
                                        </p:tgtEl>
                                        <p:attrNameLst>
                                          <p:attrName>ppt_w</p:attrName>
                                        </p:attrNameLst>
                                      </p:cBhvr>
                                      <p:tavLst>
                                        <p:tav tm="0">
                                          <p:val>
                                            <p:fltVal val="0"/>
                                          </p:val>
                                        </p:tav>
                                        <p:tav tm="100000">
                                          <p:val>
                                            <p:strVal val="#ppt_w"/>
                                          </p:val>
                                        </p:tav>
                                      </p:tavLst>
                                    </p:anim>
                                    <p:anim calcmode="lin" valueType="num">
                                      <p:cBhvr>
                                        <p:cTn id="252" dur="500" fill="hold"/>
                                        <p:tgtEl>
                                          <p:spTgt spid="133"/>
                                        </p:tgtEl>
                                        <p:attrNameLst>
                                          <p:attrName>ppt_h</p:attrName>
                                        </p:attrNameLst>
                                      </p:cBhvr>
                                      <p:tavLst>
                                        <p:tav tm="0">
                                          <p:val>
                                            <p:fltVal val="0"/>
                                          </p:val>
                                        </p:tav>
                                        <p:tav tm="100000">
                                          <p:val>
                                            <p:strVal val="#ppt_h"/>
                                          </p:val>
                                        </p:tav>
                                      </p:tavLst>
                                    </p:anim>
                                    <p:animEffect transition="in" filter="fade">
                                      <p:cBhvr>
                                        <p:cTn id="253" dur="500"/>
                                        <p:tgtEl>
                                          <p:spTgt spid="133"/>
                                        </p:tgtEl>
                                      </p:cBhvr>
                                    </p:animEffect>
                                  </p:childTnLst>
                                </p:cTn>
                              </p:par>
                            </p:childTnLst>
                          </p:cTn>
                        </p:par>
                        <p:par>
                          <p:cTn id="254" fill="hold">
                            <p:stCondLst>
                              <p:cond delay="19000"/>
                            </p:stCondLst>
                            <p:childTnLst>
                              <p:par>
                                <p:cTn id="255" presetID="53" presetClass="entr" presetSubtype="16" fill="hold" grpId="0" nodeType="afterEffect">
                                  <p:stCondLst>
                                    <p:cond delay="0"/>
                                  </p:stCondLst>
                                  <p:childTnLst>
                                    <p:set>
                                      <p:cBhvr>
                                        <p:cTn id="256" dur="1" fill="hold">
                                          <p:stCondLst>
                                            <p:cond delay="0"/>
                                          </p:stCondLst>
                                        </p:cTn>
                                        <p:tgtEl>
                                          <p:spTgt spid="134"/>
                                        </p:tgtEl>
                                        <p:attrNameLst>
                                          <p:attrName>style.visibility</p:attrName>
                                        </p:attrNameLst>
                                      </p:cBhvr>
                                      <p:to>
                                        <p:strVal val="visible"/>
                                      </p:to>
                                    </p:set>
                                    <p:anim calcmode="lin" valueType="num">
                                      <p:cBhvr>
                                        <p:cTn id="257" dur="500" fill="hold"/>
                                        <p:tgtEl>
                                          <p:spTgt spid="134"/>
                                        </p:tgtEl>
                                        <p:attrNameLst>
                                          <p:attrName>ppt_w</p:attrName>
                                        </p:attrNameLst>
                                      </p:cBhvr>
                                      <p:tavLst>
                                        <p:tav tm="0">
                                          <p:val>
                                            <p:fltVal val="0"/>
                                          </p:val>
                                        </p:tav>
                                        <p:tav tm="100000">
                                          <p:val>
                                            <p:strVal val="#ppt_w"/>
                                          </p:val>
                                        </p:tav>
                                      </p:tavLst>
                                    </p:anim>
                                    <p:anim calcmode="lin" valueType="num">
                                      <p:cBhvr>
                                        <p:cTn id="258" dur="500" fill="hold"/>
                                        <p:tgtEl>
                                          <p:spTgt spid="134"/>
                                        </p:tgtEl>
                                        <p:attrNameLst>
                                          <p:attrName>ppt_h</p:attrName>
                                        </p:attrNameLst>
                                      </p:cBhvr>
                                      <p:tavLst>
                                        <p:tav tm="0">
                                          <p:val>
                                            <p:fltVal val="0"/>
                                          </p:val>
                                        </p:tav>
                                        <p:tav tm="100000">
                                          <p:val>
                                            <p:strVal val="#ppt_h"/>
                                          </p:val>
                                        </p:tav>
                                      </p:tavLst>
                                    </p:anim>
                                    <p:animEffect transition="in" filter="fade">
                                      <p:cBhvr>
                                        <p:cTn id="259" dur="500"/>
                                        <p:tgtEl>
                                          <p:spTgt spid="134"/>
                                        </p:tgtEl>
                                      </p:cBhvr>
                                    </p:animEffect>
                                  </p:childTnLst>
                                </p:cTn>
                              </p:par>
                              <p:par>
                                <p:cTn id="260" presetID="42" presetClass="entr" presetSubtype="0" fill="hold" grpId="0" nodeType="withEffect">
                                  <p:stCondLst>
                                    <p:cond delay="0"/>
                                  </p:stCondLst>
                                  <p:childTnLst>
                                    <p:set>
                                      <p:cBhvr>
                                        <p:cTn id="261" dur="1" fill="hold">
                                          <p:stCondLst>
                                            <p:cond delay="0"/>
                                          </p:stCondLst>
                                        </p:cTn>
                                        <p:tgtEl>
                                          <p:spTgt spid="135"/>
                                        </p:tgtEl>
                                        <p:attrNameLst>
                                          <p:attrName>style.visibility</p:attrName>
                                        </p:attrNameLst>
                                      </p:cBhvr>
                                      <p:to>
                                        <p:strVal val="visible"/>
                                      </p:to>
                                    </p:set>
                                    <p:animEffect transition="in" filter="fade">
                                      <p:cBhvr>
                                        <p:cTn id="262" dur="500"/>
                                        <p:tgtEl>
                                          <p:spTgt spid="135"/>
                                        </p:tgtEl>
                                      </p:cBhvr>
                                    </p:animEffect>
                                    <p:anim calcmode="lin" valueType="num">
                                      <p:cBhvr>
                                        <p:cTn id="263" dur="500" fill="hold"/>
                                        <p:tgtEl>
                                          <p:spTgt spid="135"/>
                                        </p:tgtEl>
                                        <p:attrNameLst>
                                          <p:attrName>ppt_x</p:attrName>
                                        </p:attrNameLst>
                                      </p:cBhvr>
                                      <p:tavLst>
                                        <p:tav tm="0">
                                          <p:val>
                                            <p:strVal val="#ppt_x"/>
                                          </p:val>
                                        </p:tav>
                                        <p:tav tm="100000">
                                          <p:val>
                                            <p:strVal val="#ppt_x"/>
                                          </p:val>
                                        </p:tav>
                                      </p:tavLst>
                                    </p:anim>
                                    <p:anim calcmode="lin" valueType="num">
                                      <p:cBhvr>
                                        <p:cTn id="264" dur="500" fill="hold"/>
                                        <p:tgtEl>
                                          <p:spTgt spid="135"/>
                                        </p:tgtEl>
                                        <p:attrNameLst>
                                          <p:attrName>ppt_y</p:attrName>
                                        </p:attrNameLst>
                                      </p:cBhvr>
                                      <p:tavLst>
                                        <p:tav tm="0">
                                          <p:val>
                                            <p:strVal val="#ppt_y+.1"/>
                                          </p:val>
                                        </p:tav>
                                        <p:tav tm="100000">
                                          <p:val>
                                            <p:strVal val="#ppt_y"/>
                                          </p:val>
                                        </p:tav>
                                      </p:tavLst>
                                    </p:anim>
                                  </p:childTnLst>
                                </p:cTn>
                              </p:par>
                            </p:childTnLst>
                          </p:cTn>
                        </p:par>
                        <p:par>
                          <p:cTn id="265" fill="hold">
                            <p:stCondLst>
                              <p:cond delay="19500"/>
                            </p:stCondLst>
                            <p:childTnLst>
                              <p:par>
                                <p:cTn id="266" presetID="22" presetClass="entr" presetSubtype="8" fill="hold" nodeType="afterEffect">
                                  <p:stCondLst>
                                    <p:cond delay="0"/>
                                  </p:stCondLst>
                                  <p:childTnLst>
                                    <p:set>
                                      <p:cBhvr>
                                        <p:cTn id="267" dur="1" fill="hold">
                                          <p:stCondLst>
                                            <p:cond delay="0"/>
                                          </p:stCondLst>
                                        </p:cTn>
                                        <p:tgtEl>
                                          <p:spTgt spid="146"/>
                                        </p:tgtEl>
                                        <p:attrNameLst>
                                          <p:attrName>style.visibility</p:attrName>
                                        </p:attrNameLst>
                                      </p:cBhvr>
                                      <p:to>
                                        <p:strVal val="visible"/>
                                      </p:to>
                                    </p:set>
                                    <p:animEffect transition="in" filter="wipe(left)">
                                      <p:cBhvr>
                                        <p:cTn id="268" dur="500"/>
                                        <p:tgtEl>
                                          <p:spTgt spid="146"/>
                                        </p:tgtEl>
                                      </p:cBhvr>
                                    </p:animEffect>
                                  </p:childTnLst>
                                </p:cTn>
                              </p:par>
                              <p:par>
                                <p:cTn id="269" presetID="53" presetClass="entr" presetSubtype="16" fill="hold" grpId="0" nodeType="withEffect">
                                  <p:stCondLst>
                                    <p:cond delay="0"/>
                                  </p:stCondLst>
                                  <p:childTnLst>
                                    <p:set>
                                      <p:cBhvr>
                                        <p:cTn id="270" dur="1" fill="hold">
                                          <p:stCondLst>
                                            <p:cond delay="0"/>
                                          </p:stCondLst>
                                        </p:cTn>
                                        <p:tgtEl>
                                          <p:spTgt spid="47"/>
                                        </p:tgtEl>
                                        <p:attrNameLst>
                                          <p:attrName>style.visibility</p:attrName>
                                        </p:attrNameLst>
                                      </p:cBhvr>
                                      <p:to>
                                        <p:strVal val="visible"/>
                                      </p:to>
                                    </p:set>
                                    <p:anim calcmode="lin" valueType="num">
                                      <p:cBhvr>
                                        <p:cTn id="271" dur="500" fill="hold"/>
                                        <p:tgtEl>
                                          <p:spTgt spid="47"/>
                                        </p:tgtEl>
                                        <p:attrNameLst>
                                          <p:attrName>ppt_w</p:attrName>
                                        </p:attrNameLst>
                                      </p:cBhvr>
                                      <p:tavLst>
                                        <p:tav tm="0">
                                          <p:val>
                                            <p:fltVal val="0"/>
                                          </p:val>
                                        </p:tav>
                                        <p:tav tm="100000">
                                          <p:val>
                                            <p:strVal val="#ppt_w"/>
                                          </p:val>
                                        </p:tav>
                                      </p:tavLst>
                                    </p:anim>
                                    <p:anim calcmode="lin" valueType="num">
                                      <p:cBhvr>
                                        <p:cTn id="272" dur="500" fill="hold"/>
                                        <p:tgtEl>
                                          <p:spTgt spid="47"/>
                                        </p:tgtEl>
                                        <p:attrNameLst>
                                          <p:attrName>ppt_h</p:attrName>
                                        </p:attrNameLst>
                                      </p:cBhvr>
                                      <p:tavLst>
                                        <p:tav tm="0">
                                          <p:val>
                                            <p:fltVal val="0"/>
                                          </p:val>
                                        </p:tav>
                                        <p:tav tm="100000">
                                          <p:val>
                                            <p:strVal val="#ppt_h"/>
                                          </p:val>
                                        </p:tav>
                                      </p:tavLst>
                                    </p:anim>
                                    <p:animEffect transition="in" filter="fade">
                                      <p:cBhvr>
                                        <p:cTn id="273" dur="500"/>
                                        <p:tgtEl>
                                          <p:spTgt spid="47"/>
                                        </p:tgtEl>
                                      </p:cBhvr>
                                    </p:animEffect>
                                  </p:childTnLst>
                                </p:cTn>
                              </p:par>
                            </p:childTnLst>
                          </p:cTn>
                        </p:par>
                        <p:par>
                          <p:cTn id="274" fill="hold">
                            <p:stCondLst>
                              <p:cond delay="20000"/>
                            </p:stCondLst>
                            <p:childTnLst>
                              <p:par>
                                <p:cTn id="275" presetID="53" presetClass="entr" presetSubtype="16" fill="hold" grpId="0" nodeType="afterEffect">
                                  <p:stCondLst>
                                    <p:cond delay="0"/>
                                  </p:stCondLst>
                                  <p:childTnLst>
                                    <p:set>
                                      <p:cBhvr>
                                        <p:cTn id="276" dur="1" fill="hold">
                                          <p:stCondLst>
                                            <p:cond delay="0"/>
                                          </p:stCondLst>
                                        </p:cTn>
                                        <p:tgtEl>
                                          <p:spTgt spid="48"/>
                                        </p:tgtEl>
                                        <p:attrNameLst>
                                          <p:attrName>style.visibility</p:attrName>
                                        </p:attrNameLst>
                                      </p:cBhvr>
                                      <p:to>
                                        <p:strVal val="visible"/>
                                      </p:to>
                                    </p:set>
                                    <p:anim calcmode="lin" valueType="num">
                                      <p:cBhvr>
                                        <p:cTn id="277" dur="500" fill="hold"/>
                                        <p:tgtEl>
                                          <p:spTgt spid="48"/>
                                        </p:tgtEl>
                                        <p:attrNameLst>
                                          <p:attrName>ppt_w</p:attrName>
                                        </p:attrNameLst>
                                      </p:cBhvr>
                                      <p:tavLst>
                                        <p:tav tm="0">
                                          <p:val>
                                            <p:fltVal val="0"/>
                                          </p:val>
                                        </p:tav>
                                        <p:tav tm="100000">
                                          <p:val>
                                            <p:strVal val="#ppt_w"/>
                                          </p:val>
                                        </p:tav>
                                      </p:tavLst>
                                    </p:anim>
                                    <p:anim calcmode="lin" valueType="num">
                                      <p:cBhvr>
                                        <p:cTn id="278" dur="500" fill="hold"/>
                                        <p:tgtEl>
                                          <p:spTgt spid="48"/>
                                        </p:tgtEl>
                                        <p:attrNameLst>
                                          <p:attrName>ppt_h</p:attrName>
                                        </p:attrNameLst>
                                      </p:cBhvr>
                                      <p:tavLst>
                                        <p:tav tm="0">
                                          <p:val>
                                            <p:fltVal val="0"/>
                                          </p:val>
                                        </p:tav>
                                        <p:tav tm="100000">
                                          <p:val>
                                            <p:strVal val="#ppt_h"/>
                                          </p:val>
                                        </p:tav>
                                      </p:tavLst>
                                    </p:anim>
                                    <p:animEffect transition="in" filter="fade">
                                      <p:cBhvr>
                                        <p:cTn id="279" dur="500"/>
                                        <p:tgtEl>
                                          <p:spTgt spid="48"/>
                                        </p:tgtEl>
                                      </p:cBhvr>
                                    </p:animEffect>
                                  </p:childTnLst>
                                </p:cTn>
                              </p:par>
                            </p:childTnLst>
                          </p:cTn>
                        </p:par>
                        <p:par>
                          <p:cTn id="280" fill="hold">
                            <p:stCondLst>
                              <p:cond delay="20500"/>
                            </p:stCondLst>
                            <p:childTnLst>
                              <p:par>
                                <p:cTn id="281" presetID="53" presetClass="entr" presetSubtype="16" fill="hold" grpId="0" nodeType="afterEffect">
                                  <p:stCondLst>
                                    <p:cond delay="0"/>
                                  </p:stCondLst>
                                  <p:childTnLst>
                                    <p:set>
                                      <p:cBhvr>
                                        <p:cTn id="282" dur="1" fill="hold">
                                          <p:stCondLst>
                                            <p:cond delay="0"/>
                                          </p:stCondLst>
                                        </p:cTn>
                                        <p:tgtEl>
                                          <p:spTgt spid="49"/>
                                        </p:tgtEl>
                                        <p:attrNameLst>
                                          <p:attrName>style.visibility</p:attrName>
                                        </p:attrNameLst>
                                      </p:cBhvr>
                                      <p:to>
                                        <p:strVal val="visible"/>
                                      </p:to>
                                    </p:set>
                                    <p:anim calcmode="lin" valueType="num">
                                      <p:cBhvr>
                                        <p:cTn id="283" dur="500" fill="hold"/>
                                        <p:tgtEl>
                                          <p:spTgt spid="49"/>
                                        </p:tgtEl>
                                        <p:attrNameLst>
                                          <p:attrName>ppt_w</p:attrName>
                                        </p:attrNameLst>
                                      </p:cBhvr>
                                      <p:tavLst>
                                        <p:tav tm="0">
                                          <p:val>
                                            <p:fltVal val="0"/>
                                          </p:val>
                                        </p:tav>
                                        <p:tav tm="100000">
                                          <p:val>
                                            <p:strVal val="#ppt_w"/>
                                          </p:val>
                                        </p:tav>
                                      </p:tavLst>
                                    </p:anim>
                                    <p:anim calcmode="lin" valueType="num">
                                      <p:cBhvr>
                                        <p:cTn id="284" dur="500" fill="hold"/>
                                        <p:tgtEl>
                                          <p:spTgt spid="49"/>
                                        </p:tgtEl>
                                        <p:attrNameLst>
                                          <p:attrName>ppt_h</p:attrName>
                                        </p:attrNameLst>
                                      </p:cBhvr>
                                      <p:tavLst>
                                        <p:tav tm="0">
                                          <p:val>
                                            <p:fltVal val="0"/>
                                          </p:val>
                                        </p:tav>
                                        <p:tav tm="100000">
                                          <p:val>
                                            <p:strVal val="#ppt_h"/>
                                          </p:val>
                                        </p:tav>
                                      </p:tavLst>
                                    </p:anim>
                                    <p:animEffect transition="in" filter="fade">
                                      <p:cBhvr>
                                        <p:cTn id="285" dur="500"/>
                                        <p:tgtEl>
                                          <p:spTgt spid="49"/>
                                        </p:tgtEl>
                                      </p:cBhvr>
                                    </p:animEffect>
                                  </p:childTnLst>
                                </p:cTn>
                              </p:par>
                            </p:childTnLst>
                          </p:cTn>
                        </p:par>
                        <p:par>
                          <p:cTn id="286" fill="hold">
                            <p:stCondLst>
                              <p:cond delay="21000"/>
                            </p:stCondLst>
                            <p:childTnLst>
                              <p:par>
                                <p:cTn id="287" presetID="22" presetClass="entr" presetSubtype="4" fill="hold" nodeType="afterEffect">
                                  <p:stCondLst>
                                    <p:cond delay="0"/>
                                  </p:stCondLst>
                                  <p:childTnLst>
                                    <p:set>
                                      <p:cBhvr>
                                        <p:cTn id="288" dur="1" fill="hold">
                                          <p:stCondLst>
                                            <p:cond delay="0"/>
                                          </p:stCondLst>
                                        </p:cTn>
                                        <p:tgtEl>
                                          <p:spTgt spid="52"/>
                                        </p:tgtEl>
                                        <p:attrNameLst>
                                          <p:attrName>style.visibility</p:attrName>
                                        </p:attrNameLst>
                                      </p:cBhvr>
                                      <p:to>
                                        <p:strVal val="visible"/>
                                      </p:to>
                                    </p:set>
                                    <p:animEffect transition="in" filter="wipe(down)">
                                      <p:cBhvr>
                                        <p:cTn id="289" dur="500"/>
                                        <p:tgtEl>
                                          <p:spTgt spid="52"/>
                                        </p:tgtEl>
                                      </p:cBhvr>
                                    </p:animEffect>
                                  </p:childTnLst>
                                </p:cTn>
                              </p:par>
                            </p:childTnLst>
                          </p:cTn>
                        </p:par>
                        <p:par>
                          <p:cTn id="290" fill="hold">
                            <p:stCondLst>
                              <p:cond delay="21500"/>
                            </p:stCondLst>
                            <p:childTnLst>
                              <p:par>
                                <p:cTn id="291" presetID="53" presetClass="entr" presetSubtype="16" fill="hold" grpId="0" nodeType="afterEffect">
                                  <p:stCondLst>
                                    <p:cond delay="0"/>
                                  </p:stCondLst>
                                  <p:childTnLst>
                                    <p:set>
                                      <p:cBhvr>
                                        <p:cTn id="292" dur="1" fill="hold">
                                          <p:stCondLst>
                                            <p:cond delay="0"/>
                                          </p:stCondLst>
                                        </p:cTn>
                                        <p:tgtEl>
                                          <p:spTgt spid="51"/>
                                        </p:tgtEl>
                                        <p:attrNameLst>
                                          <p:attrName>style.visibility</p:attrName>
                                        </p:attrNameLst>
                                      </p:cBhvr>
                                      <p:to>
                                        <p:strVal val="visible"/>
                                      </p:to>
                                    </p:set>
                                    <p:anim calcmode="lin" valueType="num">
                                      <p:cBhvr>
                                        <p:cTn id="293" dur="500" fill="hold"/>
                                        <p:tgtEl>
                                          <p:spTgt spid="51"/>
                                        </p:tgtEl>
                                        <p:attrNameLst>
                                          <p:attrName>ppt_w</p:attrName>
                                        </p:attrNameLst>
                                      </p:cBhvr>
                                      <p:tavLst>
                                        <p:tav tm="0">
                                          <p:val>
                                            <p:fltVal val="0"/>
                                          </p:val>
                                        </p:tav>
                                        <p:tav tm="100000">
                                          <p:val>
                                            <p:strVal val="#ppt_w"/>
                                          </p:val>
                                        </p:tav>
                                      </p:tavLst>
                                    </p:anim>
                                    <p:anim calcmode="lin" valueType="num">
                                      <p:cBhvr>
                                        <p:cTn id="294" dur="500" fill="hold"/>
                                        <p:tgtEl>
                                          <p:spTgt spid="51"/>
                                        </p:tgtEl>
                                        <p:attrNameLst>
                                          <p:attrName>ppt_h</p:attrName>
                                        </p:attrNameLst>
                                      </p:cBhvr>
                                      <p:tavLst>
                                        <p:tav tm="0">
                                          <p:val>
                                            <p:fltVal val="0"/>
                                          </p:val>
                                        </p:tav>
                                        <p:tav tm="100000">
                                          <p:val>
                                            <p:strVal val="#ppt_h"/>
                                          </p:val>
                                        </p:tav>
                                      </p:tavLst>
                                    </p:anim>
                                    <p:animEffect transition="in" filter="fade">
                                      <p:cBhvr>
                                        <p:cTn id="295" dur="500"/>
                                        <p:tgtEl>
                                          <p:spTgt spid="51"/>
                                        </p:tgtEl>
                                      </p:cBhvr>
                                    </p:animEffect>
                                  </p:childTnLst>
                                </p:cTn>
                              </p:par>
                            </p:childTnLst>
                          </p:cTn>
                        </p:par>
                        <p:par>
                          <p:cTn id="296" fill="hold">
                            <p:stCondLst>
                              <p:cond delay="22000"/>
                            </p:stCondLst>
                            <p:childTnLst>
                              <p:par>
                                <p:cTn id="297" presetID="53" presetClass="entr" presetSubtype="16" fill="hold" grpId="0" nodeType="afterEffect">
                                  <p:stCondLst>
                                    <p:cond delay="0"/>
                                  </p:stCondLst>
                                  <p:childTnLst>
                                    <p:set>
                                      <p:cBhvr>
                                        <p:cTn id="298" dur="1" fill="hold">
                                          <p:stCondLst>
                                            <p:cond delay="0"/>
                                          </p:stCondLst>
                                        </p:cTn>
                                        <p:tgtEl>
                                          <p:spTgt spid="106"/>
                                        </p:tgtEl>
                                        <p:attrNameLst>
                                          <p:attrName>style.visibility</p:attrName>
                                        </p:attrNameLst>
                                      </p:cBhvr>
                                      <p:to>
                                        <p:strVal val="visible"/>
                                      </p:to>
                                    </p:set>
                                    <p:anim calcmode="lin" valueType="num">
                                      <p:cBhvr>
                                        <p:cTn id="299" dur="500" fill="hold"/>
                                        <p:tgtEl>
                                          <p:spTgt spid="106"/>
                                        </p:tgtEl>
                                        <p:attrNameLst>
                                          <p:attrName>ppt_w</p:attrName>
                                        </p:attrNameLst>
                                      </p:cBhvr>
                                      <p:tavLst>
                                        <p:tav tm="0">
                                          <p:val>
                                            <p:fltVal val="0"/>
                                          </p:val>
                                        </p:tav>
                                        <p:tav tm="100000">
                                          <p:val>
                                            <p:strVal val="#ppt_w"/>
                                          </p:val>
                                        </p:tav>
                                      </p:tavLst>
                                    </p:anim>
                                    <p:anim calcmode="lin" valueType="num">
                                      <p:cBhvr>
                                        <p:cTn id="300" dur="500" fill="hold"/>
                                        <p:tgtEl>
                                          <p:spTgt spid="106"/>
                                        </p:tgtEl>
                                        <p:attrNameLst>
                                          <p:attrName>ppt_h</p:attrName>
                                        </p:attrNameLst>
                                      </p:cBhvr>
                                      <p:tavLst>
                                        <p:tav tm="0">
                                          <p:val>
                                            <p:fltVal val="0"/>
                                          </p:val>
                                        </p:tav>
                                        <p:tav tm="100000">
                                          <p:val>
                                            <p:strVal val="#ppt_h"/>
                                          </p:val>
                                        </p:tav>
                                      </p:tavLst>
                                    </p:anim>
                                    <p:animEffect transition="in" filter="fade">
                                      <p:cBhvr>
                                        <p:cTn id="301" dur="500"/>
                                        <p:tgtEl>
                                          <p:spTgt spid="106"/>
                                        </p:tgtEl>
                                      </p:cBhvr>
                                    </p:animEffect>
                                  </p:childTnLst>
                                </p:cTn>
                              </p:par>
                              <p:par>
                                <p:cTn id="302" presetID="42" presetClass="entr" presetSubtype="0" fill="hold" grpId="0" nodeType="withEffect">
                                  <p:stCondLst>
                                    <p:cond delay="0"/>
                                  </p:stCondLst>
                                  <p:childTnLst>
                                    <p:set>
                                      <p:cBhvr>
                                        <p:cTn id="303" dur="1" fill="hold">
                                          <p:stCondLst>
                                            <p:cond delay="0"/>
                                          </p:stCondLst>
                                        </p:cTn>
                                        <p:tgtEl>
                                          <p:spTgt spid="53"/>
                                        </p:tgtEl>
                                        <p:attrNameLst>
                                          <p:attrName>style.visibility</p:attrName>
                                        </p:attrNameLst>
                                      </p:cBhvr>
                                      <p:to>
                                        <p:strVal val="visible"/>
                                      </p:to>
                                    </p:set>
                                    <p:animEffect transition="in" filter="fade">
                                      <p:cBhvr>
                                        <p:cTn id="304" dur="500"/>
                                        <p:tgtEl>
                                          <p:spTgt spid="53"/>
                                        </p:tgtEl>
                                      </p:cBhvr>
                                    </p:animEffect>
                                    <p:anim calcmode="lin" valueType="num">
                                      <p:cBhvr>
                                        <p:cTn id="305" dur="500" fill="hold"/>
                                        <p:tgtEl>
                                          <p:spTgt spid="53"/>
                                        </p:tgtEl>
                                        <p:attrNameLst>
                                          <p:attrName>ppt_x</p:attrName>
                                        </p:attrNameLst>
                                      </p:cBhvr>
                                      <p:tavLst>
                                        <p:tav tm="0">
                                          <p:val>
                                            <p:strVal val="#ppt_x"/>
                                          </p:val>
                                        </p:tav>
                                        <p:tav tm="100000">
                                          <p:val>
                                            <p:strVal val="#ppt_x"/>
                                          </p:val>
                                        </p:tav>
                                      </p:tavLst>
                                    </p:anim>
                                    <p:anim calcmode="lin" valueType="num">
                                      <p:cBhvr>
                                        <p:cTn id="306" dur="500" fill="hold"/>
                                        <p:tgtEl>
                                          <p:spTgt spid="53"/>
                                        </p:tgtEl>
                                        <p:attrNameLst>
                                          <p:attrName>ppt_y</p:attrName>
                                        </p:attrNameLst>
                                      </p:cBhvr>
                                      <p:tavLst>
                                        <p:tav tm="0">
                                          <p:val>
                                            <p:strVal val="#ppt_y+.1"/>
                                          </p:val>
                                        </p:tav>
                                        <p:tav tm="100000">
                                          <p:val>
                                            <p:strVal val="#ppt_y"/>
                                          </p:val>
                                        </p:tav>
                                      </p:tavLst>
                                    </p:anim>
                                  </p:childTnLst>
                                </p:cTn>
                              </p:par>
                            </p:childTnLst>
                          </p:cTn>
                        </p:par>
                        <p:par>
                          <p:cTn id="307" fill="hold">
                            <p:stCondLst>
                              <p:cond delay="22500"/>
                            </p:stCondLst>
                            <p:childTnLst>
                              <p:par>
                                <p:cTn id="308" presetID="42" presetClass="entr" presetSubtype="0" fill="hold" grpId="0" nodeType="afterEffect">
                                  <p:stCondLst>
                                    <p:cond delay="0"/>
                                  </p:stCondLst>
                                  <p:childTnLst>
                                    <p:set>
                                      <p:cBhvr>
                                        <p:cTn id="309" dur="1" fill="hold">
                                          <p:stCondLst>
                                            <p:cond delay="0"/>
                                          </p:stCondLst>
                                        </p:cTn>
                                        <p:tgtEl>
                                          <p:spTgt spid="54"/>
                                        </p:tgtEl>
                                        <p:attrNameLst>
                                          <p:attrName>style.visibility</p:attrName>
                                        </p:attrNameLst>
                                      </p:cBhvr>
                                      <p:to>
                                        <p:strVal val="visible"/>
                                      </p:to>
                                    </p:set>
                                    <p:animEffect transition="in" filter="fade">
                                      <p:cBhvr>
                                        <p:cTn id="310" dur="500"/>
                                        <p:tgtEl>
                                          <p:spTgt spid="54"/>
                                        </p:tgtEl>
                                      </p:cBhvr>
                                    </p:animEffect>
                                    <p:anim calcmode="lin" valueType="num">
                                      <p:cBhvr>
                                        <p:cTn id="311" dur="500" fill="hold"/>
                                        <p:tgtEl>
                                          <p:spTgt spid="54"/>
                                        </p:tgtEl>
                                        <p:attrNameLst>
                                          <p:attrName>ppt_x</p:attrName>
                                        </p:attrNameLst>
                                      </p:cBhvr>
                                      <p:tavLst>
                                        <p:tav tm="0">
                                          <p:val>
                                            <p:strVal val="#ppt_x"/>
                                          </p:val>
                                        </p:tav>
                                        <p:tav tm="100000">
                                          <p:val>
                                            <p:strVal val="#ppt_x"/>
                                          </p:val>
                                        </p:tav>
                                      </p:tavLst>
                                    </p:anim>
                                    <p:anim calcmode="lin" valueType="num">
                                      <p:cBhvr>
                                        <p:cTn id="312" dur="500" fill="hold"/>
                                        <p:tgtEl>
                                          <p:spTgt spid="54"/>
                                        </p:tgtEl>
                                        <p:attrNameLst>
                                          <p:attrName>ppt_y</p:attrName>
                                        </p:attrNameLst>
                                      </p:cBhvr>
                                      <p:tavLst>
                                        <p:tav tm="0">
                                          <p:val>
                                            <p:strVal val="#ppt_y+.1"/>
                                          </p:val>
                                        </p:tav>
                                        <p:tav tm="100000">
                                          <p:val>
                                            <p:strVal val="#ppt_y"/>
                                          </p:val>
                                        </p:tav>
                                      </p:tavLst>
                                    </p:anim>
                                  </p:childTnLst>
                                </p:cTn>
                              </p:par>
                            </p:childTnLst>
                          </p:cTn>
                        </p:par>
                        <p:par>
                          <p:cTn id="313" fill="hold">
                            <p:stCondLst>
                              <p:cond delay="23000"/>
                            </p:stCondLst>
                            <p:childTnLst>
                              <p:par>
                                <p:cTn id="314" presetID="22" presetClass="entr" presetSubtype="8" fill="hold" nodeType="afterEffect">
                                  <p:stCondLst>
                                    <p:cond delay="0"/>
                                  </p:stCondLst>
                                  <p:childTnLst>
                                    <p:set>
                                      <p:cBhvr>
                                        <p:cTn id="315" dur="1" fill="hold">
                                          <p:stCondLst>
                                            <p:cond delay="0"/>
                                          </p:stCondLst>
                                        </p:cTn>
                                        <p:tgtEl>
                                          <p:spTgt spid="55"/>
                                        </p:tgtEl>
                                        <p:attrNameLst>
                                          <p:attrName>style.visibility</p:attrName>
                                        </p:attrNameLst>
                                      </p:cBhvr>
                                      <p:to>
                                        <p:strVal val="visible"/>
                                      </p:to>
                                    </p:set>
                                    <p:animEffect transition="in" filter="wipe(left)">
                                      <p:cBhvr>
                                        <p:cTn id="316" dur="500"/>
                                        <p:tgtEl>
                                          <p:spTgt spid="55"/>
                                        </p:tgtEl>
                                      </p:cBhvr>
                                    </p:animEffect>
                                  </p:childTnLst>
                                </p:cTn>
                              </p:par>
                            </p:childTnLst>
                          </p:cTn>
                        </p:par>
                        <p:par>
                          <p:cTn id="317" fill="hold">
                            <p:stCondLst>
                              <p:cond delay="23500"/>
                            </p:stCondLst>
                            <p:childTnLst>
                              <p:par>
                                <p:cTn id="318" presetID="22" presetClass="entr" presetSubtype="8" fill="hold" nodeType="afterEffect">
                                  <p:stCondLst>
                                    <p:cond delay="0"/>
                                  </p:stCondLst>
                                  <p:childTnLst>
                                    <p:set>
                                      <p:cBhvr>
                                        <p:cTn id="319" dur="1" fill="hold">
                                          <p:stCondLst>
                                            <p:cond delay="0"/>
                                          </p:stCondLst>
                                        </p:cTn>
                                        <p:tgtEl>
                                          <p:spTgt spid="56"/>
                                        </p:tgtEl>
                                        <p:attrNameLst>
                                          <p:attrName>style.visibility</p:attrName>
                                        </p:attrNameLst>
                                      </p:cBhvr>
                                      <p:to>
                                        <p:strVal val="visible"/>
                                      </p:to>
                                    </p:set>
                                    <p:animEffect transition="in" filter="wipe(left)">
                                      <p:cBhvr>
                                        <p:cTn id="32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p:bldP spid="14" grpId="0"/>
      <p:bldP spid="15" grpId="0" animBg="1"/>
      <p:bldP spid="16" grpId="0" animBg="1"/>
      <p:bldP spid="25" grpId="0" animBg="1"/>
      <p:bldP spid="26" grpId="0" animBg="1"/>
      <p:bldP spid="27" grpId="0" animBg="1"/>
      <p:bldP spid="28" grpId="0" animBg="1"/>
      <p:bldP spid="29" grpId="0" animBg="1"/>
      <p:bldP spid="31" grpId="0"/>
      <p:bldP spid="33" grpId="0"/>
      <p:bldP spid="36" grpId="0" animBg="1"/>
      <p:bldP spid="37" grpId="0" animBg="1"/>
      <p:bldP spid="38" grpId="0" animBg="1"/>
      <p:bldP spid="40" grpId="0" animBg="1"/>
      <p:bldP spid="42" grpId="0"/>
      <p:bldP spid="43" grpId="0"/>
      <p:bldP spid="47" grpId="0" animBg="1"/>
      <p:bldP spid="48" grpId="0" animBg="1"/>
      <p:bldP spid="49" grpId="0" animBg="1"/>
      <p:bldP spid="50" grpId="0" animBg="1"/>
      <p:bldP spid="51" grpId="0" animBg="1"/>
      <p:bldP spid="53" grpId="0"/>
      <p:bldP spid="54" grpId="0"/>
      <p:bldP spid="106" grpId="0" animBg="1"/>
      <p:bldP spid="115" grpId="0"/>
      <p:bldP spid="124" grpId="0" animBg="1"/>
      <p:bldP spid="125" grpId="0" animBg="1"/>
      <p:bldP spid="126" grpId="0"/>
      <p:bldP spid="127" grpId="0" animBg="1"/>
      <p:bldP spid="128" grpId="0" animBg="1"/>
      <p:bldP spid="129" grpId="0"/>
      <p:bldP spid="130" grpId="0" animBg="1"/>
      <p:bldP spid="131" grpId="0" animBg="1"/>
      <p:bldP spid="132" grpId="0"/>
      <p:bldP spid="133" grpId="0" animBg="1"/>
      <p:bldP spid="134" grpId="0" animBg="1"/>
      <p:bldP spid="1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Email">
            <a:extLst>
              <a:ext uri="{FF2B5EF4-FFF2-40B4-BE49-F238E27FC236}">
                <a16:creationId xmlns:a16="http://schemas.microsoft.com/office/drawing/2014/main" id="{EC5AF23F-FCD5-43C5-B5AD-C35A6B1C66A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0834" y="255365"/>
            <a:ext cx="1118775" cy="72215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35424B6-648C-4285-87B9-A56DDCF9B871}"/>
              </a:ext>
            </a:extLst>
          </p:cNvPr>
          <p:cNvSpPr txBox="1"/>
          <p:nvPr/>
        </p:nvSpPr>
        <p:spPr>
          <a:xfrm>
            <a:off x="2366803" y="319512"/>
            <a:ext cx="5781759" cy="1067087"/>
          </a:xfrm>
          <a:prstGeom prst="rect">
            <a:avLst/>
          </a:prstGeom>
          <a:noFill/>
        </p:spPr>
        <p:txBody>
          <a:bodyPr wrap="square" lIns="121920" tIns="60960" rIns="121920" bIns="60960" rtlCol="0" anchor="t">
            <a:spAutoFit/>
          </a:bodyPr>
          <a:lstStyle/>
          <a:p>
            <a:pPr defTabSz="609585">
              <a:defRPr/>
            </a:pPr>
            <a:r>
              <a:rPr lang="en-GB" sz="2400" b="1" dirty="0">
                <a:solidFill>
                  <a:srgbClr val="000000"/>
                </a:solidFill>
                <a:latin typeface="Arial"/>
                <a:ea typeface="ＭＳ Ｐゴシック"/>
                <a:cs typeface="Arial"/>
                <a:sym typeface="Arial"/>
                <a:rtl val="0"/>
              </a:rPr>
              <a:t>Provider Bulletin</a:t>
            </a:r>
          </a:p>
          <a:p>
            <a:pPr defTabSz="609585">
              <a:defRPr/>
            </a:pPr>
            <a:r>
              <a:rPr lang="en-GB" sz="1867" dirty="0">
                <a:solidFill>
                  <a:srgbClr val="000000"/>
                </a:solidFill>
                <a:latin typeface="Arial"/>
                <a:ea typeface="ＭＳ Ｐゴシック"/>
                <a:cs typeface="Arial"/>
                <a:sym typeface="Arial"/>
                <a:hlinkClick r:id="rId4"/>
                <a:rtl val="0"/>
              </a:rPr>
              <a:t>https://www.cqc.org.uk/news/newsletters-alerts/email-newsletters-cqc</a:t>
            </a:r>
            <a:r>
              <a:rPr lang="en-GB" sz="1867" dirty="0">
                <a:solidFill>
                  <a:srgbClr val="000000"/>
                </a:solidFill>
                <a:latin typeface="Arial"/>
                <a:ea typeface="ＭＳ Ｐゴシック"/>
                <a:cs typeface="Arial"/>
                <a:sym typeface="Arial"/>
                <a:rtl val="0"/>
              </a:rPr>
              <a:t> or Search: CQC bulletin</a:t>
            </a:r>
          </a:p>
        </p:txBody>
      </p:sp>
      <p:pic>
        <p:nvPicPr>
          <p:cNvPr id="43" name="Picture 42" descr="Twitter">
            <a:extLst>
              <a:ext uri="{FF2B5EF4-FFF2-40B4-BE49-F238E27FC236}">
                <a16:creationId xmlns:a16="http://schemas.microsoft.com/office/drawing/2014/main" id="{2B42A314-DF70-4D4A-B60F-939E8B6E65D6}"/>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983" y="1378589"/>
            <a:ext cx="560471" cy="495083"/>
          </a:xfrm>
          <a:prstGeom prst="rect">
            <a:avLst/>
          </a:prstGeom>
        </p:spPr>
      </p:pic>
      <p:pic>
        <p:nvPicPr>
          <p:cNvPr id="45" name="Picture 6" descr="Youtube">
            <a:extLst>
              <a:ext uri="{FF2B5EF4-FFF2-40B4-BE49-F238E27FC236}">
                <a16:creationId xmlns:a16="http://schemas.microsoft.com/office/drawing/2014/main" id="{CE2F6EFF-E248-4323-AF10-F18F8D19807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5811" y="1936079"/>
            <a:ext cx="338812" cy="338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acebook">
            <a:extLst>
              <a:ext uri="{FF2B5EF4-FFF2-40B4-BE49-F238E27FC236}">
                <a16:creationId xmlns:a16="http://schemas.microsoft.com/office/drawing/2014/main" id="{B6FFE4A4-55EA-476C-9ED2-1E5A667366F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03735" y="2454928"/>
            <a:ext cx="303205" cy="30320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F4CB875-FC5F-4821-89FD-0D48A66AE8E0}"/>
              </a:ext>
            </a:extLst>
          </p:cNvPr>
          <p:cNvSpPr txBox="1"/>
          <p:nvPr/>
        </p:nvSpPr>
        <p:spPr>
          <a:xfrm>
            <a:off x="2381145" y="1396430"/>
            <a:ext cx="4397283" cy="1744324"/>
          </a:xfrm>
          <a:prstGeom prst="rect">
            <a:avLst/>
          </a:prstGeom>
          <a:noFill/>
        </p:spPr>
        <p:txBody>
          <a:bodyPr wrap="square" lIns="121920" tIns="60960" rIns="121920" bIns="60960" rtlCol="0" anchor="t">
            <a:spAutoFit/>
          </a:bodyPr>
          <a:lstStyle>
            <a:defPPr>
              <a:defRPr lang="en-US"/>
            </a:defPPr>
            <a:lvl1pPr marR="0" lvl="0" indent="0" defTabSz="914400" fontAlgn="auto">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LnTx/>
                <a:uFillTx/>
                <a:latin typeface="Arial"/>
                <a:ea typeface="ＭＳ Ｐゴシック"/>
              </a:defRPr>
            </a:lvl1pPr>
          </a:lstStyle>
          <a:p>
            <a:pPr defTabSz="1219170">
              <a:defRPr/>
            </a:pPr>
            <a:r>
              <a:rPr lang="en-GB" dirty="0">
                <a:cs typeface="Arial"/>
                <a:sym typeface="Arial"/>
                <a:rtl val="0"/>
              </a:rPr>
              <a:t>Social</a:t>
            </a:r>
          </a:p>
          <a:p>
            <a:pPr defTabSz="1219170">
              <a:spcAft>
                <a:spcPts val="400"/>
              </a:spcAft>
              <a:defRPr/>
            </a:pPr>
            <a:r>
              <a:rPr lang="en-GB" sz="1867" b="0" dirty="0">
                <a:cs typeface="Arial"/>
                <a:sym typeface="Arial"/>
                <a:rtl val="0"/>
              </a:rPr>
              <a:t>@CQCProf </a:t>
            </a:r>
            <a:r>
              <a:rPr lang="en-GB" altLang="en-US" sz="1867" b="0" dirty="0">
                <a:ea typeface="ヒラギノ角ゴ Pro W3"/>
                <a:cs typeface="Arial"/>
                <a:sym typeface="Arial"/>
                <a:rtl val="0"/>
              </a:rPr>
              <a:t>@CQCProf      </a:t>
            </a:r>
            <a:endParaRPr lang="en-GB" altLang="en-US" sz="1867" b="0" dirty="0">
              <a:ea typeface="ヒラギノ角ゴ Pro W3" charset="-128"/>
              <a:cs typeface="Arial"/>
              <a:sym typeface="Arial"/>
              <a:rtl val="0"/>
            </a:endParaRPr>
          </a:p>
          <a:p>
            <a:pPr defTabSz="1219170" fontAlgn="base">
              <a:spcBef>
                <a:spcPct val="0"/>
              </a:spcBef>
              <a:spcAft>
                <a:spcPts val="400"/>
              </a:spcAft>
              <a:buSzPct val="100000"/>
              <a:defRPr/>
            </a:pPr>
            <a:r>
              <a:rPr lang="en-GB" altLang="en-US" sz="1867" b="0" dirty="0">
                <a:latin typeface="Arial" charset="0"/>
                <a:ea typeface="ヒラギノ角ゴ Pro W3" charset="-128"/>
                <a:cs typeface="Arial"/>
                <a:sym typeface="Arial"/>
                <a:rtl val="0"/>
              </a:rPr>
              <a:t>youtube.com/user/</a:t>
            </a:r>
            <a:r>
              <a:rPr lang="en-GB" altLang="en-US" sz="1867" b="0" dirty="0" err="1">
                <a:latin typeface="Arial" charset="0"/>
                <a:ea typeface="ヒラギノ角ゴ Pro W3" charset="-128"/>
                <a:cs typeface="Arial"/>
                <a:sym typeface="Arial"/>
                <a:rtl val="0"/>
              </a:rPr>
              <a:t>cqcdigitalcomms</a:t>
            </a:r>
            <a:endParaRPr lang="en-GB" altLang="en-US" sz="1867" b="0" dirty="0">
              <a:latin typeface="Arial" charset="0"/>
              <a:ea typeface="ヒラギノ角ゴ Pro W3" charset="-128"/>
              <a:cs typeface="Arial"/>
              <a:sym typeface="Arial"/>
              <a:rtl val="0"/>
            </a:endParaRPr>
          </a:p>
          <a:p>
            <a:pPr defTabSz="1219170" fontAlgn="base">
              <a:spcBef>
                <a:spcPct val="0"/>
              </a:spcBef>
              <a:buSzPct val="100000"/>
              <a:defRPr/>
            </a:pPr>
            <a:r>
              <a:rPr lang="en-GB" altLang="en-US" sz="1867" b="0" dirty="0">
                <a:latin typeface="Arial" charset="0"/>
                <a:ea typeface="ヒラギノ角ゴ Pro W3" charset="-128"/>
                <a:cs typeface="Arial"/>
                <a:sym typeface="Arial"/>
                <a:rtl val="0"/>
              </a:rPr>
              <a:t>facebook.com/</a:t>
            </a:r>
            <a:r>
              <a:rPr lang="en-GB" altLang="en-US" sz="1867" b="0" dirty="0" err="1">
                <a:latin typeface="Arial" charset="0"/>
                <a:ea typeface="ヒラギノ角ゴ Pro W3" charset="-128"/>
                <a:cs typeface="Arial"/>
                <a:sym typeface="Arial"/>
                <a:rtl val="0"/>
              </a:rPr>
              <a:t>CareQualityCommission</a:t>
            </a:r>
            <a:endParaRPr lang="en-GB" altLang="en-US" sz="1867" b="0" dirty="0">
              <a:latin typeface="Arial" charset="0"/>
              <a:ea typeface="ヒラギノ角ゴ Pro W3" charset="-128"/>
              <a:cs typeface="Arial"/>
              <a:sym typeface="Arial"/>
              <a:rtl val="0"/>
            </a:endParaRPr>
          </a:p>
          <a:p>
            <a:pPr defTabSz="1219170">
              <a:defRPr/>
            </a:pPr>
            <a:r>
              <a:rPr lang="en-GB" sz="1867" b="0" dirty="0">
                <a:cs typeface="Arial"/>
                <a:sym typeface="Arial"/>
                <a:rtl val="0"/>
              </a:rPr>
              <a:t> </a:t>
            </a:r>
          </a:p>
        </p:txBody>
      </p:sp>
      <p:pic>
        <p:nvPicPr>
          <p:cNvPr id="31" name="Picture 6">
            <a:extLst>
              <a:ext uri="{FF2B5EF4-FFF2-40B4-BE49-F238E27FC236}">
                <a16:creationId xmlns:a16="http://schemas.microsoft.com/office/drawing/2014/main" id="{EEFED114-3803-425F-AE22-251D6CB23F3B}"/>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556943" y="3024601"/>
            <a:ext cx="1795359" cy="7954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44D1591-3CEC-4D84-9098-8332D6F87A4E}"/>
              </a:ext>
            </a:extLst>
          </p:cNvPr>
          <p:cNvSpPr txBox="1"/>
          <p:nvPr/>
        </p:nvSpPr>
        <p:spPr>
          <a:xfrm>
            <a:off x="2361768" y="2856813"/>
            <a:ext cx="4594176" cy="1131207"/>
          </a:xfrm>
          <a:prstGeom prst="rect">
            <a:avLst/>
          </a:prstGeom>
          <a:noFill/>
        </p:spPr>
        <p:txBody>
          <a:bodyPr wrap="square" lIns="121920" tIns="60960" rIns="121920" bIns="60960" rtlCol="0" anchor="t">
            <a:spAutoFit/>
          </a:bodyPr>
          <a:lstStyle/>
          <a:p>
            <a:pPr defTabSz="1219170">
              <a:defRPr/>
            </a:pPr>
            <a:r>
              <a:rPr lang="en-GB" sz="2400" b="1">
                <a:solidFill>
                  <a:srgbClr val="000000"/>
                </a:solidFill>
                <a:latin typeface="Arial"/>
                <a:ea typeface="ＭＳ Ｐゴシック"/>
                <a:cs typeface="Arial"/>
                <a:sym typeface="Arial"/>
                <a:rtl val="0"/>
              </a:rPr>
              <a:t>Digital platform</a:t>
            </a:r>
          </a:p>
          <a:p>
            <a:pPr defTabSz="1219170">
              <a:spcBef>
                <a:spcPts val="533"/>
              </a:spcBef>
              <a:defRPr/>
            </a:pPr>
            <a:r>
              <a:rPr lang="en-GB" sz="1867">
                <a:solidFill>
                  <a:srgbClr val="000000"/>
                </a:solidFill>
                <a:latin typeface="Arial"/>
                <a:ea typeface="ＭＳ Ｐゴシック"/>
                <a:cs typeface="Arial"/>
                <a:sym typeface="Arial"/>
                <a:hlinkClick r:id="rId9"/>
                <a:rtl val="0"/>
              </a:rPr>
              <a:t>https://cqc.citizenlab.co/en-GB/</a:t>
            </a:r>
            <a:r>
              <a:rPr lang="en-GB" sz="1867">
                <a:solidFill>
                  <a:srgbClr val="000000"/>
                </a:solidFill>
                <a:latin typeface="Arial"/>
                <a:ea typeface="ＭＳ Ｐゴシック"/>
                <a:cs typeface="Arial"/>
                <a:sym typeface="Arial"/>
                <a:rtl val="0"/>
              </a:rPr>
              <a:t> or Search: </a:t>
            </a:r>
            <a:r>
              <a:rPr lang="en-GB" sz="1867" err="1">
                <a:solidFill>
                  <a:srgbClr val="000000"/>
                </a:solidFill>
                <a:latin typeface="Arial"/>
                <a:ea typeface="ＭＳ Ｐゴシック"/>
                <a:cs typeface="Arial"/>
                <a:sym typeface="Arial"/>
                <a:rtl val="0"/>
              </a:rPr>
              <a:t>Citizenlab</a:t>
            </a:r>
            <a:r>
              <a:rPr lang="en-GB" sz="1867">
                <a:solidFill>
                  <a:srgbClr val="000000"/>
                </a:solidFill>
                <a:latin typeface="Arial"/>
                <a:ea typeface="ＭＳ Ｐゴシック"/>
                <a:cs typeface="Arial"/>
                <a:sym typeface="Arial"/>
                <a:rtl val="0"/>
              </a:rPr>
              <a:t> CQC</a:t>
            </a:r>
            <a:endParaRPr lang="en-GB" sz="1867" kern="0">
              <a:solidFill>
                <a:srgbClr val="000000"/>
              </a:solidFill>
              <a:latin typeface="Arial"/>
              <a:cs typeface="Arial"/>
              <a:sym typeface="Arial"/>
              <a:rtl val="0"/>
            </a:endParaRPr>
          </a:p>
        </p:txBody>
      </p:sp>
      <p:pic>
        <p:nvPicPr>
          <p:cNvPr id="32" name="Picture 2" descr="Podcasts">
            <a:extLst>
              <a:ext uri="{FF2B5EF4-FFF2-40B4-BE49-F238E27FC236}">
                <a16:creationId xmlns:a16="http://schemas.microsoft.com/office/drawing/2014/main" id="{715D5D9D-C6EF-463D-B136-B8146DC399A4}"/>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82765" y="4087809"/>
            <a:ext cx="1564256" cy="83304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D3F7305-CDD2-4B03-A481-BDC6D4B007A8}"/>
              </a:ext>
            </a:extLst>
          </p:cNvPr>
          <p:cNvSpPr txBox="1"/>
          <p:nvPr/>
        </p:nvSpPr>
        <p:spPr>
          <a:xfrm>
            <a:off x="2352302" y="4009881"/>
            <a:ext cx="6308004" cy="1067087"/>
          </a:xfrm>
          <a:prstGeom prst="rect">
            <a:avLst/>
          </a:prstGeom>
          <a:noFill/>
        </p:spPr>
        <p:txBody>
          <a:bodyPr wrap="square" lIns="121920" tIns="60960" rIns="121920" bIns="60960" rtlCol="0" anchor="t">
            <a:spAutoFit/>
          </a:bodyPr>
          <a:lstStyle/>
          <a:p>
            <a:pPr defTabSz="1219170">
              <a:defRPr/>
            </a:pPr>
            <a:r>
              <a:rPr lang="en-GB" sz="2400" b="1">
                <a:solidFill>
                  <a:srgbClr val="000000"/>
                </a:solidFill>
                <a:latin typeface="Arial"/>
                <a:ea typeface="ＭＳ Ｐゴシック"/>
                <a:cs typeface="Arial"/>
                <a:sym typeface="Arial"/>
                <a:rtl val="0"/>
              </a:rPr>
              <a:t>Podcasts </a:t>
            </a:r>
          </a:p>
          <a:p>
            <a:pPr defTabSz="1219170">
              <a:defRPr/>
            </a:pPr>
            <a:r>
              <a:rPr lang="en-GB" sz="1867">
                <a:solidFill>
                  <a:srgbClr val="000000"/>
                </a:solidFill>
                <a:latin typeface="Arial"/>
                <a:ea typeface="ＭＳ Ｐゴシック"/>
                <a:cs typeface="Arial"/>
                <a:sym typeface="Arial"/>
                <a:rtl val="0"/>
              </a:rPr>
              <a:t>Wherever you listen to podcasts</a:t>
            </a:r>
            <a:br>
              <a:rPr lang="en-GB" sz="1867">
                <a:solidFill>
                  <a:srgbClr val="000000"/>
                </a:solidFill>
                <a:latin typeface="Arial"/>
                <a:ea typeface="ＭＳ Ｐゴシック"/>
                <a:cs typeface="Arial"/>
                <a:sym typeface="Arial"/>
                <a:rtl val="0"/>
              </a:rPr>
            </a:br>
            <a:r>
              <a:rPr lang="en-GB" sz="1867">
                <a:solidFill>
                  <a:srgbClr val="000000"/>
                </a:solidFill>
                <a:latin typeface="Arial"/>
                <a:ea typeface="ＭＳ Ｐゴシック"/>
                <a:cs typeface="Arial"/>
                <a:sym typeface="Arial"/>
                <a:rtl val="0"/>
              </a:rPr>
              <a:t>Search: CQC Connect </a:t>
            </a:r>
          </a:p>
        </p:txBody>
      </p:sp>
      <p:pic>
        <p:nvPicPr>
          <p:cNvPr id="34" name="Picture 33" descr="Medium">
            <a:extLst>
              <a:ext uri="{FF2B5EF4-FFF2-40B4-BE49-F238E27FC236}">
                <a16:creationId xmlns:a16="http://schemas.microsoft.com/office/drawing/2014/main" id="{B55B0DE1-998E-4ACF-9A00-9809F2EE38C6}"/>
              </a:ext>
              <a:ext uri="{C183D7F6-B498-43B3-948B-1728B52AA6E4}">
                <adec:decorative xmlns:adec="http://schemas.microsoft.com/office/drawing/2017/decorative" val="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13813" y="5266708"/>
            <a:ext cx="1767331" cy="743401"/>
          </a:xfrm>
          <a:prstGeom prst="rect">
            <a:avLst/>
          </a:prstGeom>
        </p:spPr>
      </p:pic>
      <p:sp>
        <p:nvSpPr>
          <p:cNvPr id="35" name="TextBox 34">
            <a:extLst>
              <a:ext uri="{FF2B5EF4-FFF2-40B4-BE49-F238E27FC236}">
                <a16:creationId xmlns:a16="http://schemas.microsoft.com/office/drawing/2014/main" id="{2E44A12D-44EB-451E-B6BD-C9021E07D107}"/>
              </a:ext>
            </a:extLst>
          </p:cNvPr>
          <p:cNvSpPr txBox="1"/>
          <p:nvPr/>
        </p:nvSpPr>
        <p:spPr>
          <a:xfrm>
            <a:off x="2399097" y="5036532"/>
            <a:ext cx="5575699" cy="1195327"/>
          </a:xfrm>
          <a:prstGeom prst="rect">
            <a:avLst/>
          </a:prstGeom>
          <a:noFill/>
        </p:spPr>
        <p:txBody>
          <a:bodyPr wrap="square" lIns="121920" tIns="60960" rIns="121920" bIns="60960" rtlCol="0" anchor="t">
            <a:spAutoFit/>
          </a:bodyPr>
          <a:lstStyle/>
          <a:p>
            <a:pPr defTabSz="1219170">
              <a:defRPr/>
            </a:pPr>
            <a:r>
              <a:rPr lang="en-GB" sz="2400" b="1">
                <a:solidFill>
                  <a:srgbClr val="000000"/>
                </a:solidFill>
                <a:latin typeface="Arial"/>
                <a:ea typeface="ＭＳ Ｐゴシック"/>
                <a:cs typeface="Arial"/>
                <a:sym typeface="Arial"/>
                <a:rtl val="0"/>
              </a:rPr>
              <a:t>Blogs </a:t>
            </a:r>
          </a:p>
          <a:p>
            <a:pPr defTabSz="1219170">
              <a:spcBef>
                <a:spcPts val="533"/>
              </a:spcBef>
              <a:defRPr/>
            </a:pPr>
            <a:r>
              <a:rPr lang="en-GB" sz="1867">
                <a:solidFill>
                  <a:srgbClr val="000000"/>
                </a:solidFill>
                <a:latin typeface="Arial"/>
                <a:ea typeface="ＭＳ Ｐゴシック"/>
                <a:cs typeface="Arial"/>
                <a:sym typeface="Arial"/>
                <a:hlinkClick r:id="rId12"/>
                <a:rtl val="0"/>
              </a:rPr>
              <a:t>https://medium.com/@CareQualityComm</a:t>
            </a:r>
            <a:r>
              <a:rPr lang="en-GB" sz="1867">
                <a:solidFill>
                  <a:srgbClr val="000000"/>
                </a:solidFill>
                <a:latin typeface="Arial"/>
                <a:ea typeface="ＭＳ Ｐゴシック"/>
                <a:cs typeface="Arial"/>
                <a:sym typeface="Arial"/>
                <a:rtl val="0"/>
              </a:rPr>
              <a:t> </a:t>
            </a:r>
          </a:p>
          <a:p>
            <a:pPr defTabSz="1219170">
              <a:spcBef>
                <a:spcPts val="533"/>
              </a:spcBef>
              <a:defRPr/>
            </a:pPr>
            <a:r>
              <a:rPr lang="en-GB" sz="1867">
                <a:solidFill>
                  <a:srgbClr val="000000"/>
                </a:solidFill>
                <a:latin typeface="Arial"/>
                <a:ea typeface="ＭＳ Ｐゴシック"/>
                <a:cs typeface="Arial"/>
                <a:sym typeface="Arial"/>
                <a:rtl val="0"/>
              </a:rPr>
              <a:t>or Search: Medium CQC</a:t>
            </a:r>
          </a:p>
        </p:txBody>
      </p:sp>
      <p:sp>
        <p:nvSpPr>
          <p:cNvPr id="4" name="Rectangle: Rounded Corners 3">
            <a:extLst>
              <a:ext uri="{FF2B5EF4-FFF2-40B4-BE49-F238E27FC236}">
                <a16:creationId xmlns:a16="http://schemas.microsoft.com/office/drawing/2014/main" id="{C38EE1FA-E2CB-58A0-F04E-98409EB4DB5D}"/>
              </a:ext>
            </a:extLst>
          </p:cNvPr>
          <p:cNvSpPr/>
          <p:nvPr/>
        </p:nvSpPr>
        <p:spPr>
          <a:xfrm>
            <a:off x="8241589" y="1378589"/>
            <a:ext cx="3688642" cy="4770544"/>
          </a:xfrm>
          <a:prstGeom prst="roundRect">
            <a:avLst>
              <a:gd name="adj" fmla="val 9188"/>
            </a:avLst>
          </a:prstGeom>
          <a:solidFill>
            <a:srgbClr val="7436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B1D6FAE8-8504-4D41-A487-010149173C14}"/>
              </a:ext>
            </a:extLst>
          </p:cNvPr>
          <p:cNvSpPr txBox="1"/>
          <p:nvPr/>
        </p:nvSpPr>
        <p:spPr>
          <a:xfrm>
            <a:off x="8508159" y="255365"/>
            <a:ext cx="2749465" cy="985078"/>
          </a:xfrm>
          <a:prstGeom prst="rect">
            <a:avLst/>
          </a:prstGeom>
          <a:noFill/>
        </p:spPr>
        <p:txBody>
          <a:bodyPr wrap="square" lIns="121920" tIns="60960" rIns="121920" bIns="60960" rtlCol="0" anchor="t">
            <a:spAutoFit/>
          </a:bodyPr>
          <a:lstStyle/>
          <a:p>
            <a:pPr defTabSz="609585">
              <a:defRPr/>
            </a:pPr>
            <a:r>
              <a:rPr lang="en-GB" sz="1867" b="1" dirty="0">
                <a:solidFill>
                  <a:srgbClr val="000000"/>
                </a:solidFill>
                <a:latin typeface="Arial"/>
                <a:ea typeface="ＭＳ Ｐゴシック"/>
                <a:cs typeface="Arial"/>
                <a:sym typeface="Arial"/>
                <a:rtl val="0"/>
              </a:rPr>
              <a:t>Publications </a:t>
            </a:r>
          </a:p>
          <a:p>
            <a:pPr defTabSz="609585">
              <a:defRPr/>
            </a:pPr>
            <a:r>
              <a:rPr lang="en-GB" sz="1867" dirty="0">
                <a:solidFill>
                  <a:srgbClr val="000000"/>
                </a:solidFill>
                <a:latin typeface="Arial"/>
                <a:ea typeface="ＭＳ Ｐゴシック"/>
                <a:cs typeface="Arial"/>
                <a:sym typeface="Arial"/>
                <a:hlinkClick r:id="rId13"/>
                <a:rtl val="0"/>
              </a:rPr>
              <a:t>https://www.cqc.org.uk/publications</a:t>
            </a:r>
            <a:r>
              <a:rPr lang="en-GB" sz="1867" dirty="0">
                <a:solidFill>
                  <a:srgbClr val="000000"/>
                </a:solidFill>
                <a:latin typeface="Arial"/>
                <a:ea typeface="ＭＳ Ｐゴシック"/>
                <a:cs typeface="Arial"/>
                <a:sym typeface="Arial"/>
                <a:rtl val="0"/>
              </a:rPr>
              <a:t> </a:t>
            </a:r>
          </a:p>
        </p:txBody>
      </p:sp>
      <p:sp>
        <p:nvSpPr>
          <p:cNvPr id="2" name="TextBox 1">
            <a:extLst>
              <a:ext uri="{FF2B5EF4-FFF2-40B4-BE49-F238E27FC236}">
                <a16:creationId xmlns:a16="http://schemas.microsoft.com/office/drawing/2014/main" id="{FE5A49D1-7198-528A-73AD-3EA5962B9F92}"/>
              </a:ext>
            </a:extLst>
          </p:cNvPr>
          <p:cNvSpPr txBox="1"/>
          <p:nvPr/>
        </p:nvSpPr>
        <p:spPr>
          <a:xfrm>
            <a:off x="8308304" y="1615260"/>
            <a:ext cx="3420932" cy="1938992"/>
          </a:xfrm>
          <a:prstGeom prst="rect">
            <a:avLst/>
          </a:prstGeom>
          <a:noFill/>
        </p:spPr>
        <p:txBody>
          <a:bodyPr wrap="square" rtlCol="0">
            <a:spAutoFit/>
          </a:bodyPr>
          <a:lstStyle/>
          <a:p>
            <a:pPr algn="ctr"/>
            <a:r>
              <a:rPr lang="en-GB" b="1" dirty="0">
                <a:solidFill>
                  <a:schemeClr val="bg1"/>
                </a:solidFill>
              </a:rPr>
              <a:t>CQC is changing – YouTube playlist </a:t>
            </a:r>
          </a:p>
          <a:p>
            <a:pPr algn="ctr"/>
            <a:endParaRPr lang="en-GB" sz="800" b="1" dirty="0">
              <a:solidFill>
                <a:schemeClr val="bg1"/>
              </a:solidFill>
            </a:endParaRPr>
          </a:p>
          <a:p>
            <a:pPr algn="ctr"/>
            <a:r>
              <a:rPr lang="en-GB" dirty="0">
                <a:solidFill>
                  <a:schemeClr val="bg1"/>
                </a:solidFill>
                <a:hlinkClick r:id="rId14">
                  <a:extLst>
                    <a:ext uri="{A12FA001-AC4F-418D-AE19-62706E023703}">
                      <ahyp:hlinkClr xmlns:ahyp="http://schemas.microsoft.com/office/drawing/2018/hyperlinkcolor" val="tx"/>
                    </a:ext>
                  </a:extLst>
                </a:hlinkClick>
              </a:rPr>
              <a:t>https://youtube.com/playlist?list=PLEwLzOd_XW-IU-FCX2gvNu3OYG1aHn365</a:t>
            </a:r>
            <a:r>
              <a:rPr lang="en-GB" dirty="0">
                <a:solidFill>
                  <a:schemeClr val="bg1"/>
                </a:solidFill>
              </a:rPr>
              <a:t> </a:t>
            </a:r>
          </a:p>
          <a:p>
            <a:endParaRPr lang="en-GB" dirty="0"/>
          </a:p>
        </p:txBody>
      </p:sp>
      <p:pic>
        <p:nvPicPr>
          <p:cNvPr id="3" name="Picture Placeholder 6">
            <a:extLst>
              <a:ext uri="{FF2B5EF4-FFF2-40B4-BE49-F238E27FC236}">
                <a16:creationId xmlns:a16="http://schemas.microsoft.com/office/drawing/2014/main" id="{1164AF29-6FE6-3722-867B-C54B89E8A87F}"/>
              </a:ext>
            </a:extLst>
          </p:cNvPr>
          <p:cNvPicPr>
            <a:picLocks noChangeAspect="1"/>
          </p:cNvPicPr>
          <p:nvPr/>
        </p:nvPicPr>
        <p:blipFill>
          <a:blip r:embed="rId15"/>
          <a:srcRect l="8326" r="8326"/>
          <a:stretch>
            <a:fillRect/>
          </a:stretch>
        </p:blipFill>
        <p:spPr>
          <a:xfrm>
            <a:off x="8508159" y="3274844"/>
            <a:ext cx="3154949" cy="2590067"/>
          </a:xfrm>
          <a:prstGeom prst="rect">
            <a:avLst/>
          </a:prstGeom>
          <a:ln>
            <a:noFill/>
          </a:ln>
          <a:effectLst>
            <a:softEdge rad="112500"/>
          </a:effectLst>
        </p:spPr>
      </p:pic>
    </p:spTree>
    <p:extLst>
      <p:ext uri="{BB962C8B-B14F-4D97-AF65-F5344CB8AC3E}">
        <p14:creationId xmlns:p14="http://schemas.microsoft.com/office/powerpoint/2010/main" val="270677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descr="A person looking at a piece of paper">
            <a:extLst>
              <a:ext uri="{FF2B5EF4-FFF2-40B4-BE49-F238E27FC236}">
                <a16:creationId xmlns:a16="http://schemas.microsoft.com/office/drawing/2014/main" id="{A4ADD4B0-C146-D77F-9F9E-62B9F08B95BB}"/>
              </a:ext>
            </a:extLst>
          </p:cNvPr>
          <p:cNvPicPr>
            <a:picLocks noChangeAspect="1"/>
          </p:cNvPicPr>
          <p:nvPr/>
        </p:nvPicPr>
        <p:blipFill>
          <a:blip r:embed="rId3">
            <a:alphaModFix amt="90000"/>
          </a:blip>
          <a:srcRect t="8865" b="8865"/>
          <a:stretch/>
        </p:blipFill>
        <p:spPr>
          <a:xfrm>
            <a:off x="6687946" y="1"/>
            <a:ext cx="5504053" cy="2850776"/>
          </a:xfrm>
          <a:prstGeom prst="rect">
            <a:avLst/>
          </a:prstGeom>
        </p:spPr>
      </p:pic>
      <p:sp>
        <p:nvSpPr>
          <p:cNvPr id="2" name="Title 1">
            <a:extLst>
              <a:ext uri="{FF2B5EF4-FFF2-40B4-BE49-F238E27FC236}">
                <a16:creationId xmlns:a16="http://schemas.microsoft.com/office/drawing/2014/main" id="{7319F819-E8B8-4781-A986-FA94CEDF0AA9}"/>
              </a:ext>
            </a:extLst>
          </p:cNvPr>
          <p:cNvSpPr>
            <a:spLocks noGrp="1"/>
          </p:cNvSpPr>
          <p:nvPr>
            <p:ph type="title"/>
          </p:nvPr>
        </p:nvSpPr>
        <p:spPr>
          <a:xfrm>
            <a:off x="609842" y="-1325032"/>
            <a:ext cx="10972319" cy="574756"/>
          </a:xfrm>
        </p:spPr>
        <p:txBody>
          <a:bodyPr anchor="b"/>
          <a:lstStyle/>
          <a:p>
            <a:r>
              <a:rPr lang="en-GB" sz="3600" dirty="0"/>
              <a:t>Any questions?</a:t>
            </a:r>
          </a:p>
        </p:txBody>
      </p:sp>
      <p:sp>
        <p:nvSpPr>
          <p:cNvPr id="21" name="Rectangle 20">
            <a:extLst>
              <a:ext uri="{FF2B5EF4-FFF2-40B4-BE49-F238E27FC236}">
                <a16:creationId xmlns:a16="http://schemas.microsoft.com/office/drawing/2014/main" id="{0FE54FD9-7D7C-4B83-8E4C-E8C16B7DEE7A}"/>
              </a:ext>
            </a:extLst>
          </p:cNvPr>
          <p:cNvSpPr/>
          <p:nvPr/>
        </p:nvSpPr>
        <p:spPr>
          <a:xfrm>
            <a:off x="413547" y="689837"/>
            <a:ext cx="9133062" cy="2680221"/>
          </a:xfrm>
          <a:prstGeom prst="rect">
            <a:avLst/>
          </a:prstGeom>
        </p:spPr>
        <p:txBody>
          <a:bodyPr wrap="square" lIns="121920" tIns="60960" rIns="121920" bIns="60960" anchor="t">
            <a:spAutoFit/>
          </a:bodyPr>
          <a:lstStyle/>
          <a:p>
            <a:pPr defTabSz="685783" fontAlgn="base">
              <a:spcBef>
                <a:spcPct val="0"/>
              </a:spcBef>
              <a:spcAft>
                <a:spcPts val="451"/>
              </a:spcAft>
              <a:buSzPct val="100000"/>
              <a:defRPr/>
            </a:pPr>
            <a:r>
              <a:rPr lang="en-GB" altLang="en-US" sz="4000" b="1" dirty="0">
                <a:solidFill>
                  <a:srgbClr val="6C276A"/>
                </a:solidFill>
                <a:ea typeface="ＭＳ Ｐゴシック" charset="0"/>
              </a:rPr>
              <a:t>Max Geraghty</a:t>
            </a:r>
          </a:p>
          <a:p>
            <a:pPr defTabSz="914332" fontAlgn="base">
              <a:lnSpc>
                <a:spcPct val="100000"/>
              </a:lnSpc>
              <a:spcBef>
                <a:spcPct val="0"/>
              </a:spcBef>
              <a:spcAft>
                <a:spcPct val="0"/>
              </a:spcAft>
              <a:defRPr/>
            </a:pPr>
            <a:r>
              <a:rPr lang="en-GB" altLang="en-US" sz="4000" dirty="0">
                <a:solidFill>
                  <a:srgbClr val="733661"/>
                </a:solidFill>
                <a:ea typeface="ヒラギノ角ゴ Pro W3"/>
              </a:rPr>
              <a:t>Operations Manager</a:t>
            </a:r>
          </a:p>
          <a:p>
            <a:pPr defTabSz="914354" fontAlgn="base">
              <a:spcBef>
                <a:spcPct val="0"/>
              </a:spcBef>
              <a:spcAft>
                <a:spcPts val="601"/>
              </a:spcAft>
              <a:buSzPct val="100000"/>
              <a:defRPr/>
            </a:pPr>
            <a:endParaRPr lang="en-US" altLang="en-US" sz="2400" i="1" kern="0" dirty="0">
              <a:solidFill>
                <a:srgbClr val="6C276A"/>
              </a:solidFill>
              <a:ea typeface="ＭＳ Ｐゴシック" charset="0"/>
              <a:cs typeface="Arial"/>
              <a:sym typeface="Arial"/>
              <a:rtl val="0"/>
            </a:endParaRPr>
          </a:p>
          <a:p>
            <a:pPr defTabSz="914354" fontAlgn="base">
              <a:spcBef>
                <a:spcPct val="0"/>
              </a:spcBef>
              <a:spcAft>
                <a:spcPts val="601"/>
              </a:spcAft>
              <a:buSzPct val="100000"/>
              <a:defRPr/>
            </a:pPr>
            <a:r>
              <a:rPr lang="en-US" altLang="en-US" sz="2400" i="1" kern="0" dirty="0">
                <a:solidFill>
                  <a:srgbClr val="6C276A"/>
                </a:solidFill>
                <a:ea typeface="ＭＳ Ｐゴシック" charset="0"/>
                <a:cs typeface="Arial"/>
                <a:sym typeface="Arial"/>
                <a:rtl val="0"/>
              </a:rPr>
              <a:t>www.cqc.org.uk</a:t>
            </a:r>
          </a:p>
          <a:p>
            <a:pPr defTabSz="914354" fontAlgn="base">
              <a:spcBef>
                <a:spcPct val="0"/>
              </a:spcBef>
              <a:spcAft>
                <a:spcPts val="601"/>
              </a:spcAft>
              <a:buSzPct val="100000"/>
              <a:defRPr/>
            </a:pPr>
            <a:r>
              <a:rPr lang="en-US" altLang="en-US" sz="2400" i="1" kern="0" dirty="0">
                <a:solidFill>
                  <a:srgbClr val="6C276A"/>
                </a:solidFill>
                <a:ea typeface="ＭＳ Ｐゴシック" charset="0"/>
                <a:cs typeface="Arial"/>
                <a:sym typeface="Arial"/>
                <a:rtl val="0"/>
              </a:rPr>
              <a:t>enquiries@cqc.org.uk</a:t>
            </a:r>
            <a:endParaRPr lang="en-US" altLang="en-US" sz="3733" kern="0" dirty="0">
              <a:solidFill>
                <a:srgbClr val="6C276A"/>
              </a:solidFill>
              <a:ea typeface="ＭＳ Ｐゴシック" charset="0"/>
              <a:cs typeface="Arial"/>
              <a:sym typeface="Arial"/>
              <a:rtl val="0"/>
            </a:endParaRPr>
          </a:p>
        </p:txBody>
      </p:sp>
      <p:sp>
        <p:nvSpPr>
          <p:cNvPr id="24" name="Rectangle 23">
            <a:extLst>
              <a:ext uri="{FF2B5EF4-FFF2-40B4-BE49-F238E27FC236}">
                <a16:creationId xmlns:a16="http://schemas.microsoft.com/office/drawing/2014/main" id="{FDA56687-8443-4473-A6B1-1BF7E97E46D9}"/>
              </a:ext>
            </a:extLst>
          </p:cNvPr>
          <p:cNvSpPr/>
          <p:nvPr/>
        </p:nvSpPr>
        <p:spPr>
          <a:xfrm>
            <a:off x="413547" y="4059895"/>
            <a:ext cx="7009493" cy="1985352"/>
          </a:xfrm>
          <a:prstGeom prst="rect">
            <a:avLst/>
          </a:prstGeom>
        </p:spPr>
        <p:txBody>
          <a:bodyPr wrap="square">
            <a:spAutoFit/>
          </a:bodyPr>
          <a:lstStyle/>
          <a:p>
            <a:pPr defTabSz="914354" fontAlgn="base">
              <a:spcBef>
                <a:spcPct val="0"/>
              </a:spcBef>
              <a:spcAft>
                <a:spcPts val="601"/>
              </a:spcAft>
              <a:buSzPct val="100000"/>
              <a:defRPr/>
            </a:pPr>
            <a:endParaRPr lang="en-GB" altLang="en-US" sz="2667" kern="0" dirty="0">
              <a:solidFill>
                <a:srgbClr val="672861"/>
              </a:solidFill>
              <a:latin typeface="Arial"/>
              <a:ea typeface="ヒラギノ角ゴ Pro W3" charset="-128"/>
              <a:cs typeface="Arial"/>
              <a:sym typeface="Arial"/>
              <a:rtl val="0"/>
            </a:endParaRPr>
          </a:p>
          <a:p>
            <a:pPr defTabSz="914354" fontAlgn="base">
              <a:spcBef>
                <a:spcPct val="0"/>
              </a:spcBef>
              <a:spcAft>
                <a:spcPts val="601"/>
              </a:spcAft>
              <a:buSzPct val="100000"/>
              <a:defRPr/>
            </a:pPr>
            <a:r>
              <a:rPr lang="en-GB" altLang="en-US" sz="2667" kern="0" dirty="0">
                <a:solidFill>
                  <a:srgbClr val="672861"/>
                </a:solidFill>
                <a:latin typeface="Arial"/>
                <a:ea typeface="ヒラギノ角ゴ Pro W3" charset="-128"/>
                <a:cs typeface="Arial"/>
                <a:sym typeface="Arial"/>
                <a:rtl val="0"/>
              </a:rPr>
              <a:t>@CQCProf </a:t>
            </a:r>
            <a:r>
              <a:rPr lang="en-GB" altLang="en-US" sz="2800" dirty="0">
                <a:solidFill>
                  <a:srgbClr val="672861"/>
                </a:solidFill>
                <a:ea typeface="ヒラギノ角ゴ Pro W3"/>
              </a:rPr>
              <a:t> </a:t>
            </a:r>
            <a:endParaRPr lang="en-GB" altLang="en-US" sz="2667" kern="0" dirty="0">
              <a:solidFill>
                <a:srgbClr val="672861"/>
              </a:solidFill>
              <a:latin typeface="Arial"/>
              <a:ea typeface="ヒラギノ角ゴ Pro W3"/>
              <a:cs typeface="Arial"/>
              <a:sym typeface="Arial"/>
              <a:rtl val="0"/>
            </a:endParaRPr>
          </a:p>
          <a:p>
            <a:pPr defTabSz="914354" fontAlgn="base">
              <a:spcBef>
                <a:spcPct val="0"/>
              </a:spcBef>
              <a:spcAft>
                <a:spcPts val="601"/>
              </a:spcAft>
              <a:buSzPct val="100000"/>
              <a:defRPr/>
            </a:pPr>
            <a:r>
              <a:rPr lang="en-GB" altLang="en-US" sz="2667" kern="0" dirty="0">
                <a:solidFill>
                  <a:srgbClr val="672861"/>
                </a:solidFill>
                <a:latin typeface="Arial" charset="0"/>
                <a:ea typeface="ヒラギノ角ゴ Pro W3" charset="-128"/>
                <a:cs typeface="Arial"/>
                <a:sym typeface="Arial"/>
                <a:rtl val="0"/>
              </a:rPr>
              <a:t>youtube.com/user/</a:t>
            </a:r>
            <a:r>
              <a:rPr lang="en-GB" altLang="en-US" sz="2667" kern="0" dirty="0" err="1">
                <a:solidFill>
                  <a:srgbClr val="672861"/>
                </a:solidFill>
                <a:latin typeface="Arial" charset="0"/>
                <a:ea typeface="ヒラギノ角ゴ Pro W3" charset="-128"/>
                <a:cs typeface="Arial"/>
                <a:sym typeface="Arial"/>
                <a:rtl val="0"/>
              </a:rPr>
              <a:t>cqcdigitalcomms</a:t>
            </a:r>
            <a:endParaRPr lang="en-GB" altLang="en-US" sz="2667" kern="0" dirty="0">
              <a:solidFill>
                <a:srgbClr val="672861"/>
              </a:solidFill>
              <a:latin typeface="Arial" charset="0"/>
              <a:ea typeface="ヒラギノ角ゴ Pro W3" charset="-128"/>
              <a:cs typeface="Arial"/>
              <a:sym typeface="Arial"/>
              <a:rtl val="0"/>
            </a:endParaRPr>
          </a:p>
          <a:p>
            <a:pPr defTabSz="914354" fontAlgn="base">
              <a:spcBef>
                <a:spcPct val="0"/>
              </a:spcBef>
              <a:spcAft>
                <a:spcPts val="601"/>
              </a:spcAft>
              <a:buSzPct val="100000"/>
              <a:defRPr/>
            </a:pPr>
            <a:r>
              <a:rPr lang="en-GB" altLang="en-US" sz="2667" kern="0" dirty="0">
                <a:solidFill>
                  <a:srgbClr val="672861"/>
                </a:solidFill>
                <a:latin typeface="Arial" charset="0"/>
                <a:ea typeface="ヒラギノ角ゴ Pro W3" charset="-128"/>
                <a:cs typeface="Arial"/>
                <a:sym typeface="Arial"/>
                <a:rtl val="0"/>
              </a:rPr>
              <a:t>facebook.com/</a:t>
            </a:r>
            <a:r>
              <a:rPr lang="en-GB" altLang="en-US" sz="2667" kern="0" dirty="0" err="1">
                <a:solidFill>
                  <a:srgbClr val="672861"/>
                </a:solidFill>
                <a:latin typeface="Arial" charset="0"/>
                <a:ea typeface="ヒラギノ角ゴ Pro W3" charset="-128"/>
                <a:cs typeface="Arial"/>
                <a:sym typeface="Arial"/>
                <a:rtl val="0"/>
              </a:rPr>
              <a:t>CareQualityCommission</a:t>
            </a:r>
            <a:endParaRPr lang="en-GB" altLang="en-US" sz="2667" kern="0" dirty="0">
              <a:solidFill>
                <a:srgbClr val="672861"/>
              </a:solidFill>
              <a:latin typeface="Arial" charset="0"/>
              <a:ea typeface="ヒラギノ角ゴ Pro W3" charset="-128"/>
              <a:cs typeface="Arial"/>
              <a:sym typeface="Arial"/>
              <a:rtl val="0"/>
            </a:endParaRPr>
          </a:p>
        </p:txBody>
      </p:sp>
      <p:grpSp>
        <p:nvGrpSpPr>
          <p:cNvPr id="3" name="Group 2">
            <a:extLst>
              <a:ext uri="{FF2B5EF4-FFF2-40B4-BE49-F238E27FC236}">
                <a16:creationId xmlns:a16="http://schemas.microsoft.com/office/drawing/2014/main" id="{AA9E309E-387A-9412-4808-0A87CD3CB728}"/>
              </a:ext>
            </a:extLst>
          </p:cNvPr>
          <p:cNvGrpSpPr/>
          <p:nvPr/>
        </p:nvGrpSpPr>
        <p:grpSpPr>
          <a:xfrm>
            <a:off x="10982414" y="6045397"/>
            <a:ext cx="1083591" cy="183788"/>
            <a:chOff x="143641" y="6522308"/>
            <a:chExt cx="1083591" cy="183788"/>
          </a:xfrm>
        </p:grpSpPr>
        <p:sp>
          <p:nvSpPr>
            <p:cNvPr id="5" name="Oval 4">
              <a:extLst>
                <a:ext uri="{FF2B5EF4-FFF2-40B4-BE49-F238E27FC236}">
                  <a16:creationId xmlns:a16="http://schemas.microsoft.com/office/drawing/2014/main" id="{0D6D41A4-EC8F-D025-72DC-307CA263B805}"/>
                </a:ext>
              </a:extLst>
            </p:cNvPr>
            <p:cNvSpPr/>
            <p:nvPr/>
          </p:nvSpPr>
          <p:spPr bwMode="auto">
            <a:xfrm>
              <a:off x="143641" y="6522308"/>
              <a:ext cx="194488" cy="183788"/>
            </a:xfrm>
            <a:prstGeom prst="ellipse">
              <a:avLst/>
            </a:prstGeom>
            <a:solidFill>
              <a:srgbClr val="FFFFFF">
                <a:lumMod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6" name="Oval 5">
              <a:extLst>
                <a:ext uri="{FF2B5EF4-FFF2-40B4-BE49-F238E27FC236}">
                  <a16:creationId xmlns:a16="http://schemas.microsoft.com/office/drawing/2014/main" id="{A972C584-ABF7-E2AC-4B09-5F0B02CDFBC9}"/>
                </a:ext>
              </a:extLst>
            </p:cNvPr>
            <p:cNvSpPr/>
            <p:nvPr/>
          </p:nvSpPr>
          <p:spPr bwMode="auto">
            <a:xfrm>
              <a:off x="432836" y="6522308"/>
              <a:ext cx="194488" cy="183788"/>
            </a:xfrm>
            <a:prstGeom prst="ellipse">
              <a:avLst/>
            </a:prstGeom>
            <a:solidFill>
              <a:srgbClr val="539F6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7" name="Oval 6">
              <a:extLst>
                <a:ext uri="{FF2B5EF4-FFF2-40B4-BE49-F238E27FC236}">
                  <a16:creationId xmlns:a16="http://schemas.microsoft.com/office/drawing/2014/main" id="{D65C3D09-5798-F59C-4A76-F843D65A54B1}"/>
                </a:ext>
              </a:extLst>
            </p:cNvPr>
            <p:cNvSpPr/>
            <p:nvPr/>
          </p:nvSpPr>
          <p:spPr bwMode="auto">
            <a:xfrm>
              <a:off x="732790" y="6522308"/>
              <a:ext cx="194488" cy="183788"/>
            </a:xfrm>
            <a:prstGeom prst="ellipse">
              <a:avLst/>
            </a:prstGeom>
            <a:solidFill>
              <a:srgbClr val="EA562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sp>
          <p:nvSpPr>
            <p:cNvPr id="8" name="Oval 7">
              <a:extLst>
                <a:ext uri="{FF2B5EF4-FFF2-40B4-BE49-F238E27FC236}">
                  <a16:creationId xmlns:a16="http://schemas.microsoft.com/office/drawing/2014/main" id="{C0BFB1F1-8550-A533-C33F-3E98AC2450D1}"/>
                </a:ext>
              </a:extLst>
            </p:cNvPr>
            <p:cNvSpPr/>
            <p:nvPr/>
          </p:nvSpPr>
          <p:spPr bwMode="auto">
            <a:xfrm>
              <a:off x="1032744" y="6522308"/>
              <a:ext cx="194488" cy="183788"/>
            </a:xfrm>
            <a:prstGeom prst="ellipse">
              <a:avLst/>
            </a:prstGeom>
            <a:solidFill>
              <a:srgbClr val="31518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ヒラギノ角ゴ Pro W3" pitchFamily="1" charset="-128"/>
                <a:cs typeface="ヒラギノ角ゴ Pro W3" pitchFamily="1" charset="-128"/>
              </a:endParaRPr>
            </a:p>
          </p:txBody>
        </p:sp>
      </p:grpSp>
    </p:spTree>
    <p:extLst>
      <p:ext uri="{BB962C8B-B14F-4D97-AF65-F5344CB8AC3E}">
        <p14:creationId xmlns:p14="http://schemas.microsoft.com/office/powerpoint/2010/main" val="3839835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352579" y="1169955"/>
            <a:ext cx="6705787" cy="4657685"/>
          </a:xfrm>
          <a:prstGeom prst="rect">
            <a:avLst/>
          </a:prstGeom>
          <a:noFill/>
        </p:spPr>
        <p:txBody>
          <a:bodyPr wrap="square" lIns="91440" tIns="45720" rIns="91440" bIns="45720" rtlCol="0" anchor="t">
            <a:spAutoFit/>
          </a:bodyPr>
          <a:lstStyle/>
          <a:p>
            <a:pPr marL="342900" indent="-342900">
              <a:spcBef>
                <a:spcPts val="800"/>
              </a:spcBef>
              <a:buFont typeface="Arial" panose="020B0604020202020204" pitchFamily="34" charset="0"/>
              <a:buChar char="•"/>
            </a:pPr>
            <a:r>
              <a:rPr lang="en-US" sz="3000" dirty="0">
                <a:ea typeface="ＭＳ Ｐゴシック"/>
              </a:rPr>
              <a:t>To have a greater focus on care across </a:t>
            </a:r>
            <a:r>
              <a:rPr lang="en-GB" sz="3000" dirty="0"/>
              <a:t>local areas or systems</a:t>
            </a:r>
          </a:p>
          <a:p>
            <a:pPr marL="342900" indent="-342900">
              <a:spcBef>
                <a:spcPts val="800"/>
              </a:spcBef>
              <a:buFont typeface="Arial" panose="020B0604020202020204" pitchFamily="34" charset="0"/>
              <a:buChar char="•"/>
            </a:pPr>
            <a:r>
              <a:rPr lang="en-GB" sz="3000" dirty="0">
                <a:ea typeface="ＭＳ Ｐゴシック"/>
              </a:rPr>
              <a:t>To use our new regulatory powers </a:t>
            </a:r>
            <a:r>
              <a:rPr lang="en-GB" sz="3000" dirty="0"/>
              <a:t>effectively to improve people’s care</a:t>
            </a:r>
          </a:p>
          <a:p>
            <a:pPr marL="342900" indent="-342900">
              <a:spcBef>
                <a:spcPts val="800"/>
              </a:spcBef>
              <a:buFont typeface="Arial" panose="020B0604020202020204" pitchFamily="34" charset="0"/>
              <a:buChar char="•"/>
            </a:pPr>
            <a:r>
              <a:rPr lang="en-GB" sz="3000" dirty="0"/>
              <a:t>To make our regulation less complex and more efficient</a:t>
            </a:r>
          </a:p>
          <a:p>
            <a:pPr marL="342900" indent="-342900">
              <a:spcBef>
                <a:spcPts val="800"/>
              </a:spcBef>
              <a:buFont typeface="Arial" panose="020B0604020202020204" pitchFamily="34" charset="0"/>
              <a:buChar char="•"/>
            </a:pPr>
            <a:r>
              <a:rPr lang="en-US" sz="3000" dirty="0"/>
              <a:t>To regulate in a smarter way</a:t>
            </a:r>
          </a:p>
          <a:p>
            <a:pPr marL="342900" indent="-342900">
              <a:spcBef>
                <a:spcPts val="800"/>
              </a:spcBef>
              <a:buFont typeface="Arial" panose="020B0604020202020204" pitchFamily="34" charset="0"/>
              <a:buChar char="•"/>
            </a:pPr>
            <a:r>
              <a:rPr lang="en-US" sz="3000" dirty="0"/>
              <a:t>To work better with the sector </a:t>
            </a:r>
            <a:br>
              <a:rPr lang="en-US" sz="3000" dirty="0"/>
            </a:br>
            <a:r>
              <a:rPr lang="en-US" sz="3000" dirty="0"/>
              <a:t>as it changes and recovers</a:t>
            </a:r>
            <a:endParaRPr lang="en-US" sz="3000" dirty="0">
              <a:ea typeface="ＭＳ Ｐゴシック"/>
            </a:endParaRP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Why we’re changing?</a:t>
            </a:r>
          </a:p>
        </p:txBody>
      </p:sp>
      <p:pic>
        <p:nvPicPr>
          <p:cNvPr id="3" name="Picture 2" descr="A picture containing text, silhouette&#10;&#10;Description automatically generated">
            <a:extLst>
              <a:ext uri="{FF2B5EF4-FFF2-40B4-BE49-F238E27FC236}">
                <a16:creationId xmlns:a16="http://schemas.microsoft.com/office/drawing/2014/main" id="{6F18AB80-4BD9-A96F-56F3-C748C9943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0706" y="1149067"/>
            <a:ext cx="3034192" cy="4754880"/>
          </a:xfrm>
          <a:prstGeom prst="rect">
            <a:avLst/>
          </a:prstGeom>
        </p:spPr>
      </p:pic>
    </p:spTree>
    <p:extLst>
      <p:ext uri="{BB962C8B-B14F-4D97-AF65-F5344CB8AC3E}">
        <p14:creationId xmlns:p14="http://schemas.microsoft.com/office/powerpoint/2010/main" val="91770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352579" y="1059871"/>
            <a:ext cx="11457129" cy="304698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Our strategy has the core ambition of tackling inequalities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mn-cs"/>
              </a:rPr>
              <a:t>The pandemic exacerbated inequalities - people who were less likely to receive good care before the pandemic are often the same groups disproportionally impacted by COVID-19.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We’re pushing for equality of access, experiences and outcomes from health and </a:t>
            </a:r>
            <a:b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social care services</a:t>
            </a: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a:solidFill>
                  <a:srgbClr val="5F2861"/>
                </a:solidFill>
              </a:rPr>
              <a:t>Tackling inequalities</a:t>
            </a:r>
          </a:p>
        </p:txBody>
      </p:sp>
      <p:pic>
        <p:nvPicPr>
          <p:cNvPr id="7" name="Picture 6">
            <a:extLst>
              <a:ext uri="{FF2B5EF4-FFF2-40B4-BE49-F238E27FC236}">
                <a16:creationId xmlns:a16="http://schemas.microsoft.com/office/drawing/2014/main" id="{C48D4AB6-66C4-4CD5-A52D-B6E2DF62AE6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7470" y="4458358"/>
            <a:ext cx="8377060" cy="1836719"/>
          </a:xfrm>
          <a:prstGeom prst="rect">
            <a:avLst/>
          </a:prstGeom>
        </p:spPr>
      </p:pic>
    </p:spTree>
    <p:extLst>
      <p:ext uri="{BB962C8B-B14F-4D97-AF65-F5344CB8AC3E}">
        <p14:creationId xmlns:p14="http://schemas.microsoft.com/office/powerpoint/2010/main" val="212609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6D43E4-1DCB-46CE-8818-6AD3F707B140}"/>
              </a:ext>
            </a:extLst>
          </p:cNvPr>
          <p:cNvSpPr txBox="1"/>
          <p:nvPr/>
        </p:nvSpPr>
        <p:spPr>
          <a:xfrm>
            <a:off x="335093" y="941355"/>
            <a:ext cx="11326944" cy="4811574"/>
          </a:xfrm>
          <a:prstGeom prst="rect">
            <a:avLst/>
          </a:prstGeom>
          <a:noFill/>
        </p:spPr>
        <p:txBody>
          <a:bodyPr wrap="square" lIns="91440" tIns="45720" rIns="91440" bIns="45720" rtlCol="0" anchor="t">
            <a:spAutoFit/>
          </a:bodyPr>
          <a:lstStyle/>
          <a:p>
            <a:pPr>
              <a:spcBef>
                <a:spcPts val="72"/>
              </a:spcBef>
            </a:pPr>
            <a:r>
              <a:rPr lang="en-US" sz="2400" b="1" dirty="0">
                <a:ea typeface="ＭＳ Ｐゴシック"/>
              </a:rPr>
              <a:t>Our new approach will fall into four main areas:</a:t>
            </a:r>
          </a:p>
          <a:p>
            <a:pPr>
              <a:spcBef>
                <a:spcPts val="72"/>
              </a:spcBef>
            </a:pPr>
            <a:endParaRPr lang="en-US" dirty="0">
              <a:ea typeface="ＭＳ Ｐゴシック"/>
            </a:endParaRPr>
          </a:p>
          <a:p>
            <a:pPr marL="342900" indent="-342900">
              <a:spcBef>
                <a:spcPts val="72"/>
              </a:spcBef>
              <a:buFont typeface="Arial" panose="020B0604020202020204" pitchFamily="34" charset="0"/>
              <a:buChar char="•"/>
            </a:pPr>
            <a:r>
              <a:rPr lang="en-US" sz="2400" b="1" dirty="0">
                <a:ea typeface="ＭＳ Ｐゴシック"/>
              </a:rPr>
              <a:t>New technology </a:t>
            </a:r>
            <a:r>
              <a:rPr lang="en-US" sz="2400" dirty="0">
                <a:ea typeface="ＭＳ Ｐゴシック"/>
              </a:rPr>
              <a:t>– we’ll be able to harness what we hear from people using services through new data and insight skills and technology </a:t>
            </a:r>
          </a:p>
          <a:p>
            <a:pPr marL="342900" indent="-342900">
              <a:spcBef>
                <a:spcPts val="72"/>
              </a:spcBef>
              <a:buFont typeface="Arial" panose="020B0604020202020204" pitchFamily="34" charset="0"/>
              <a:buChar char="•"/>
            </a:pPr>
            <a:endParaRPr lang="en-US" sz="1400" dirty="0">
              <a:ea typeface="ＭＳ Ｐゴシック"/>
            </a:endParaRPr>
          </a:p>
          <a:p>
            <a:pPr marL="342900" indent="-342900">
              <a:spcBef>
                <a:spcPts val="72"/>
              </a:spcBef>
              <a:buFont typeface="Arial" panose="020B0604020202020204" pitchFamily="34" charset="0"/>
              <a:buChar char="•"/>
            </a:pPr>
            <a:r>
              <a:rPr lang="en-US" sz="2400" b="1" dirty="0">
                <a:ea typeface="ＭＳ Ｐゴシック"/>
              </a:rPr>
              <a:t>New policy </a:t>
            </a:r>
            <a:r>
              <a:rPr lang="en-US" sz="2400" dirty="0">
                <a:ea typeface="ＭＳ Ｐゴシック"/>
              </a:rPr>
              <a:t>– we’ll use a single quality assessment framework for all service types and at all levels</a:t>
            </a:r>
          </a:p>
          <a:p>
            <a:pPr marL="342900" indent="-342900">
              <a:spcBef>
                <a:spcPts val="72"/>
              </a:spcBef>
              <a:buFont typeface="Arial" panose="020B0604020202020204" pitchFamily="34" charset="0"/>
              <a:buChar char="•"/>
            </a:pPr>
            <a:endParaRPr lang="en-US" sz="1400" dirty="0">
              <a:ea typeface="ＭＳ Ｐゴシック"/>
            </a:endParaRPr>
          </a:p>
          <a:p>
            <a:pPr marL="342900" indent="-342900">
              <a:spcBef>
                <a:spcPts val="72"/>
              </a:spcBef>
              <a:buFont typeface="Arial" panose="020B0604020202020204" pitchFamily="34" charset="0"/>
              <a:buChar char="•"/>
            </a:pPr>
            <a:r>
              <a:rPr lang="en-US" sz="2400" b="1" dirty="0">
                <a:ea typeface="ＭＳ Ｐゴシック"/>
              </a:rPr>
              <a:t>New ways of </a:t>
            </a:r>
            <a:r>
              <a:rPr lang="en-US" sz="2400" b="1" dirty="0" err="1">
                <a:ea typeface="ＭＳ Ｐゴシック"/>
              </a:rPr>
              <a:t>organising</a:t>
            </a:r>
            <a:r>
              <a:rPr lang="en-US" sz="2400" b="1" dirty="0">
                <a:ea typeface="ＭＳ Ｐゴシック"/>
              </a:rPr>
              <a:t> </a:t>
            </a:r>
            <a:r>
              <a:rPr lang="en-US" sz="2400" dirty="0">
                <a:ea typeface="ＭＳ Ｐゴシック"/>
              </a:rPr>
              <a:t>– we’ll be working in multidisciplinary teams to make sure we can look at quality better across an area</a:t>
            </a:r>
          </a:p>
          <a:p>
            <a:pPr marL="342900" indent="-342900">
              <a:spcBef>
                <a:spcPts val="72"/>
              </a:spcBef>
              <a:buFont typeface="Arial" panose="020B0604020202020204" pitchFamily="34" charset="0"/>
              <a:buChar char="•"/>
            </a:pPr>
            <a:endParaRPr lang="en-US" sz="1400" dirty="0">
              <a:ea typeface="ＭＳ Ｐゴシック"/>
            </a:endParaRPr>
          </a:p>
          <a:p>
            <a:pPr marL="342900" indent="-342900">
              <a:spcBef>
                <a:spcPts val="72"/>
              </a:spcBef>
              <a:buFont typeface="Arial" panose="020B0604020202020204" pitchFamily="34" charset="0"/>
              <a:buChar char="•"/>
            </a:pPr>
            <a:r>
              <a:rPr lang="en-US" sz="2400" b="1" dirty="0">
                <a:ea typeface="ＭＳ Ｐゴシック"/>
              </a:rPr>
              <a:t>New responsibilities </a:t>
            </a:r>
            <a:r>
              <a:rPr lang="en-US" sz="2400" dirty="0">
                <a:ea typeface="ＭＳ Ｐゴシック"/>
              </a:rPr>
              <a:t>– we’ll build on our previous activity looking at how services work together across a local area with new powers to look at Integrated Care Systems and local authorities</a:t>
            </a:r>
          </a:p>
        </p:txBody>
      </p:sp>
      <p:sp>
        <p:nvSpPr>
          <p:cNvPr id="11" name="Title: Use the accesibility checker">
            <a:extLst>
              <a:ext uri="{FF2B5EF4-FFF2-40B4-BE49-F238E27FC236}">
                <a16:creationId xmlns:a16="http://schemas.microsoft.com/office/drawing/2014/main" id="{EF14325D-FD8E-439A-BB5A-4A9887D579B5}"/>
              </a:ext>
            </a:extLst>
          </p:cNvPr>
          <p:cNvSpPr>
            <a:spLocks noGrp="1"/>
          </p:cNvSpPr>
          <p:nvPr>
            <p:ph type="title"/>
          </p:nvPr>
        </p:nvSpPr>
        <p:spPr>
          <a:xfrm>
            <a:off x="352579" y="117740"/>
            <a:ext cx="10972319" cy="838605"/>
          </a:xfrm>
        </p:spPr>
        <p:txBody>
          <a:bodyPr/>
          <a:lstStyle/>
          <a:p>
            <a:r>
              <a:rPr lang="en-GB" sz="4267" cap="none" dirty="0">
                <a:solidFill>
                  <a:srgbClr val="5F2861"/>
                </a:solidFill>
              </a:rPr>
              <a:t>What will change?</a:t>
            </a:r>
          </a:p>
        </p:txBody>
      </p:sp>
    </p:spTree>
    <p:extLst>
      <p:ext uri="{BB962C8B-B14F-4D97-AF65-F5344CB8AC3E}">
        <p14:creationId xmlns:p14="http://schemas.microsoft.com/office/powerpoint/2010/main" val="3401843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Left-Right 13">
            <a:extLst>
              <a:ext uri="{FF2B5EF4-FFF2-40B4-BE49-F238E27FC236}">
                <a16:creationId xmlns:a16="http://schemas.microsoft.com/office/drawing/2014/main" id="{77B3C40C-8E74-B9C1-E249-4892F9D577F8}"/>
              </a:ext>
            </a:extLst>
          </p:cNvPr>
          <p:cNvSpPr/>
          <p:nvPr/>
        </p:nvSpPr>
        <p:spPr>
          <a:xfrm>
            <a:off x="5911137" y="1718589"/>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Arrow: Left-Right 16">
            <a:extLst>
              <a:ext uri="{FF2B5EF4-FFF2-40B4-BE49-F238E27FC236}">
                <a16:creationId xmlns:a16="http://schemas.microsoft.com/office/drawing/2014/main" id="{7B1FC2F0-4B4B-5F1A-622F-2C29A0E3667E}"/>
              </a:ext>
            </a:extLst>
          </p:cNvPr>
          <p:cNvSpPr/>
          <p:nvPr/>
        </p:nvSpPr>
        <p:spPr>
          <a:xfrm>
            <a:off x="5911137" y="2576423"/>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Arrow: Left-Right 17">
            <a:extLst>
              <a:ext uri="{FF2B5EF4-FFF2-40B4-BE49-F238E27FC236}">
                <a16:creationId xmlns:a16="http://schemas.microsoft.com/office/drawing/2014/main" id="{D5E9A6BE-D26F-95E0-A151-FBA9907A52E4}"/>
              </a:ext>
            </a:extLst>
          </p:cNvPr>
          <p:cNvSpPr/>
          <p:nvPr/>
        </p:nvSpPr>
        <p:spPr>
          <a:xfrm>
            <a:off x="5921072" y="3433154"/>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Arrow: Left-Right 18">
            <a:extLst>
              <a:ext uri="{FF2B5EF4-FFF2-40B4-BE49-F238E27FC236}">
                <a16:creationId xmlns:a16="http://schemas.microsoft.com/office/drawing/2014/main" id="{472D5725-A891-C550-6C16-FC02B4F10448}"/>
              </a:ext>
            </a:extLst>
          </p:cNvPr>
          <p:cNvSpPr/>
          <p:nvPr/>
        </p:nvSpPr>
        <p:spPr>
          <a:xfrm>
            <a:off x="5917609" y="4258328"/>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Arrow: Left-Right 19">
            <a:extLst>
              <a:ext uri="{FF2B5EF4-FFF2-40B4-BE49-F238E27FC236}">
                <a16:creationId xmlns:a16="http://schemas.microsoft.com/office/drawing/2014/main" id="{B6A17E46-B25B-E87C-2B97-00931EE4A29F}"/>
              </a:ext>
            </a:extLst>
          </p:cNvPr>
          <p:cNvSpPr/>
          <p:nvPr/>
        </p:nvSpPr>
        <p:spPr>
          <a:xfrm>
            <a:off x="5910687" y="5177544"/>
            <a:ext cx="1278081" cy="316924"/>
          </a:xfrm>
          <a:prstGeom prst="leftRightArrow">
            <a:avLst/>
          </a:prstGeom>
          <a:solidFill>
            <a:srgbClr val="5F2861"/>
          </a:solidFill>
          <a:ln w="19050">
            <a:solidFill>
              <a:srgbClr val="FDE5C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F36B605A-9F6F-CF0B-8286-74488ADD65B8}"/>
              </a:ext>
            </a:extLst>
          </p:cNvPr>
          <p:cNvSpPr/>
          <p:nvPr/>
        </p:nvSpPr>
        <p:spPr>
          <a:xfrm>
            <a:off x="5948796" y="1215736"/>
            <a:ext cx="294409" cy="4707082"/>
          </a:xfrm>
          <a:prstGeom prst="roundRect">
            <a:avLst>
              <a:gd name="adj" fmla="val 50000"/>
            </a:avLst>
          </a:prstGeom>
          <a:solidFill>
            <a:srgbClr val="5F2861"/>
          </a:solidFill>
          <a:ln w="28575">
            <a:solidFill>
              <a:srgbClr val="FDE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790760EC-0C23-81BE-2206-A11BC3C99EE1}"/>
              </a:ext>
            </a:extLst>
          </p:cNvPr>
          <p:cNvSpPr>
            <a:spLocks noGrp="1"/>
          </p:cNvSpPr>
          <p:nvPr>
            <p:ph type="title"/>
          </p:nvPr>
        </p:nvSpPr>
        <p:spPr>
          <a:xfrm>
            <a:off x="374188" y="197753"/>
            <a:ext cx="11443617" cy="1325033"/>
          </a:xfrm>
        </p:spPr>
        <p:txBody>
          <a:bodyPr anchor="t"/>
          <a:lstStyle/>
          <a:p>
            <a:r>
              <a:rPr lang="en-GB" sz="4000" dirty="0">
                <a:solidFill>
                  <a:srgbClr val="5F2861"/>
                </a:solidFill>
                <a:latin typeface="Arial"/>
              </a:rPr>
              <a:t>Changes to our regulatory approach</a:t>
            </a:r>
          </a:p>
        </p:txBody>
      </p:sp>
      <p:sp>
        <p:nvSpPr>
          <p:cNvPr id="7" name="Flowchart: Connector 6">
            <a:extLst>
              <a:ext uri="{FF2B5EF4-FFF2-40B4-BE49-F238E27FC236}">
                <a16:creationId xmlns:a16="http://schemas.microsoft.com/office/drawing/2014/main" id="{1A50197B-1D21-6822-8F75-AF0A8C1FD88E}"/>
              </a:ext>
            </a:extLst>
          </p:cNvPr>
          <p:cNvSpPr/>
          <p:nvPr/>
        </p:nvSpPr>
        <p:spPr>
          <a:xfrm>
            <a:off x="5903764" y="1647478"/>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lowchart: Connector 7">
            <a:extLst>
              <a:ext uri="{FF2B5EF4-FFF2-40B4-BE49-F238E27FC236}">
                <a16:creationId xmlns:a16="http://schemas.microsoft.com/office/drawing/2014/main" id="{C2AA2AB0-8275-B7EF-6CA4-CA630B182A18}"/>
              </a:ext>
            </a:extLst>
          </p:cNvPr>
          <p:cNvSpPr/>
          <p:nvPr/>
        </p:nvSpPr>
        <p:spPr>
          <a:xfrm>
            <a:off x="5903764" y="2514860"/>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lowchart: Connector 8">
            <a:extLst>
              <a:ext uri="{FF2B5EF4-FFF2-40B4-BE49-F238E27FC236}">
                <a16:creationId xmlns:a16="http://schemas.microsoft.com/office/drawing/2014/main" id="{E87EF57F-F73A-5839-DF44-4C22D44A7BEE}"/>
              </a:ext>
            </a:extLst>
          </p:cNvPr>
          <p:cNvSpPr/>
          <p:nvPr/>
        </p:nvSpPr>
        <p:spPr>
          <a:xfrm>
            <a:off x="5910687" y="3382242"/>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Flowchart: Connector 9">
            <a:extLst>
              <a:ext uri="{FF2B5EF4-FFF2-40B4-BE49-F238E27FC236}">
                <a16:creationId xmlns:a16="http://schemas.microsoft.com/office/drawing/2014/main" id="{45296423-E232-1133-3718-A42835766135}"/>
              </a:ext>
            </a:extLst>
          </p:cNvPr>
          <p:cNvSpPr/>
          <p:nvPr/>
        </p:nvSpPr>
        <p:spPr>
          <a:xfrm>
            <a:off x="5903764" y="4249624"/>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lowchart: Connector 10">
            <a:extLst>
              <a:ext uri="{FF2B5EF4-FFF2-40B4-BE49-F238E27FC236}">
                <a16:creationId xmlns:a16="http://schemas.microsoft.com/office/drawing/2014/main" id="{A6D12001-20CD-4BD0-708D-1F73BE749525}"/>
              </a:ext>
            </a:extLst>
          </p:cNvPr>
          <p:cNvSpPr/>
          <p:nvPr/>
        </p:nvSpPr>
        <p:spPr>
          <a:xfrm>
            <a:off x="5903764" y="5117006"/>
            <a:ext cx="384464" cy="384464"/>
          </a:xfrm>
          <a:prstGeom prst="flowChartConnector">
            <a:avLst/>
          </a:prstGeom>
          <a:solidFill>
            <a:srgbClr val="FDE5C5"/>
          </a:solidFill>
          <a:ln w="38100">
            <a:solidFill>
              <a:srgbClr val="5F286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2695A264-691A-D6E6-0EFD-86C86F35DFDD}"/>
              </a:ext>
            </a:extLst>
          </p:cNvPr>
          <p:cNvSpPr/>
          <p:nvPr/>
        </p:nvSpPr>
        <p:spPr>
          <a:xfrm>
            <a:off x="471948" y="2479849"/>
            <a:ext cx="4538199" cy="510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Ongoing monitoring and with inspections scheduled according to previous rating	</a:t>
            </a:r>
          </a:p>
        </p:txBody>
      </p:sp>
      <p:sp>
        <p:nvSpPr>
          <p:cNvPr id="28" name="Rectangle 27">
            <a:extLst>
              <a:ext uri="{FF2B5EF4-FFF2-40B4-BE49-F238E27FC236}">
                <a16:creationId xmlns:a16="http://schemas.microsoft.com/office/drawing/2014/main" id="{6C85990A-118B-466D-C443-6877DBE49471}"/>
              </a:ext>
            </a:extLst>
          </p:cNvPr>
          <p:cNvSpPr/>
          <p:nvPr/>
        </p:nvSpPr>
        <p:spPr>
          <a:xfrm>
            <a:off x="478871" y="3326828"/>
            <a:ext cx="4538199" cy="590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Evidence gathered during onsite inspection (single point in time)</a:t>
            </a:r>
          </a:p>
        </p:txBody>
      </p:sp>
      <p:sp>
        <p:nvSpPr>
          <p:cNvPr id="29" name="Rectangle 28">
            <a:extLst>
              <a:ext uri="{FF2B5EF4-FFF2-40B4-BE49-F238E27FC236}">
                <a16:creationId xmlns:a16="http://schemas.microsoft.com/office/drawing/2014/main" id="{FA2C7831-1616-00C4-C0C7-217C92936E8C}"/>
              </a:ext>
            </a:extLst>
          </p:cNvPr>
          <p:cNvSpPr/>
          <p:nvPr/>
        </p:nvSpPr>
        <p:spPr>
          <a:xfrm>
            <a:off x="478871" y="4210503"/>
            <a:ext cx="4538199" cy="590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Judgements and ratings decisions made using ratings characteristics</a:t>
            </a:r>
          </a:p>
        </p:txBody>
      </p:sp>
      <p:sp>
        <p:nvSpPr>
          <p:cNvPr id="30" name="Rectangle 29">
            <a:extLst>
              <a:ext uri="{FF2B5EF4-FFF2-40B4-BE49-F238E27FC236}">
                <a16:creationId xmlns:a16="http://schemas.microsoft.com/office/drawing/2014/main" id="{751D767E-9D14-CA9D-363E-64D48270E3DB}"/>
              </a:ext>
            </a:extLst>
          </p:cNvPr>
          <p:cNvSpPr/>
          <p:nvPr/>
        </p:nvSpPr>
        <p:spPr>
          <a:xfrm>
            <a:off x="471947" y="5104599"/>
            <a:ext cx="4538199" cy="448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Narrative inspection report</a:t>
            </a:r>
          </a:p>
        </p:txBody>
      </p:sp>
      <p:sp>
        <p:nvSpPr>
          <p:cNvPr id="31" name="Rectangle 30">
            <a:extLst>
              <a:ext uri="{FF2B5EF4-FFF2-40B4-BE49-F238E27FC236}">
                <a16:creationId xmlns:a16="http://schemas.microsoft.com/office/drawing/2014/main" id="{3F5EACBF-B26F-E7B9-0332-BE7C6FC82379}"/>
              </a:ext>
            </a:extLst>
          </p:cNvPr>
          <p:cNvSpPr/>
          <p:nvPr/>
        </p:nvSpPr>
        <p:spPr>
          <a:xfrm>
            <a:off x="471948" y="1559478"/>
            <a:ext cx="4538199" cy="510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Multiple assessment frameworks</a:t>
            </a:r>
          </a:p>
        </p:txBody>
      </p:sp>
      <p:sp>
        <p:nvSpPr>
          <p:cNvPr id="32" name="Rectangle 31">
            <a:extLst>
              <a:ext uri="{FF2B5EF4-FFF2-40B4-BE49-F238E27FC236}">
                <a16:creationId xmlns:a16="http://schemas.microsoft.com/office/drawing/2014/main" id="{5DA20905-AAF8-5F54-EB94-D77F739A837C}"/>
              </a:ext>
            </a:extLst>
          </p:cNvPr>
          <p:cNvSpPr/>
          <p:nvPr/>
        </p:nvSpPr>
        <p:spPr>
          <a:xfrm>
            <a:off x="7195690" y="2440292"/>
            <a:ext cx="4551214" cy="533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Ongoing assessment of quality and risk</a:t>
            </a:r>
          </a:p>
        </p:txBody>
      </p:sp>
      <p:sp>
        <p:nvSpPr>
          <p:cNvPr id="33" name="Rectangle 32">
            <a:extLst>
              <a:ext uri="{FF2B5EF4-FFF2-40B4-BE49-F238E27FC236}">
                <a16:creationId xmlns:a16="http://schemas.microsoft.com/office/drawing/2014/main" id="{455867B7-9290-0F6A-D49E-B5C6118672AB}"/>
              </a:ext>
            </a:extLst>
          </p:cNvPr>
          <p:cNvSpPr/>
          <p:nvPr/>
        </p:nvSpPr>
        <p:spPr>
          <a:xfrm>
            <a:off x="7202197" y="3297958"/>
            <a:ext cx="4538199" cy="597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Evidence gathered at multiple points in time (not just through inspection)</a:t>
            </a:r>
          </a:p>
        </p:txBody>
      </p:sp>
      <p:sp>
        <p:nvSpPr>
          <p:cNvPr id="34" name="Rectangle 33">
            <a:extLst>
              <a:ext uri="{FF2B5EF4-FFF2-40B4-BE49-F238E27FC236}">
                <a16:creationId xmlns:a16="http://schemas.microsoft.com/office/drawing/2014/main" id="{73FD1331-EA60-3EAA-6E86-018A06F2F838}"/>
              </a:ext>
            </a:extLst>
          </p:cNvPr>
          <p:cNvSpPr/>
          <p:nvPr/>
        </p:nvSpPr>
        <p:spPr>
          <a:xfrm>
            <a:off x="7202197" y="4163551"/>
            <a:ext cx="4545129" cy="590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Teams assign score to evidence </a:t>
            </a:r>
          </a:p>
        </p:txBody>
      </p:sp>
      <p:sp>
        <p:nvSpPr>
          <p:cNvPr id="35" name="Rectangle 34">
            <a:extLst>
              <a:ext uri="{FF2B5EF4-FFF2-40B4-BE49-F238E27FC236}">
                <a16:creationId xmlns:a16="http://schemas.microsoft.com/office/drawing/2014/main" id="{74EA9508-32D7-761D-FB92-F0D2748AAC4F}"/>
              </a:ext>
            </a:extLst>
          </p:cNvPr>
          <p:cNvSpPr/>
          <p:nvPr/>
        </p:nvSpPr>
        <p:spPr>
          <a:xfrm>
            <a:off x="7202197" y="5117333"/>
            <a:ext cx="4551627" cy="448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Ratings updated, short narrative published</a:t>
            </a:r>
          </a:p>
        </p:txBody>
      </p:sp>
      <p:sp>
        <p:nvSpPr>
          <p:cNvPr id="36" name="Rectangle 35">
            <a:extLst>
              <a:ext uri="{FF2B5EF4-FFF2-40B4-BE49-F238E27FC236}">
                <a16:creationId xmlns:a16="http://schemas.microsoft.com/office/drawing/2014/main" id="{D8343753-89A8-C6CD-CB17-F00C2F648042}"/>
              </a:ext>
            </a:extLst>
          </p:cNvPr>
          <p:cNvSpPr/>
          <p:nvPr/>
        </p:nvSpPr>
        <p:spPr>
          <a:xfrm>
            <a:off x="7195690" y="1545583"/>
            <a:ext cx="4524362" cy="537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43669"/>
                </a:solidFill>
                <a:effectLst/>
                <a:uLnTx/>
                <a:uFillTx/>
                <a:latin typeface="Arial" panose="020B0604020202020204"/>
                <a:ea typeface="+mn-ea"/>
                <a:cs typeface="+mn-cs"/>
              </a:rPr>
              <a:t>Single assessment framework</a:t>
            </a:r>
          </a:p>
        </p:txBody>
      </p:sp>
    </p:spTree>
    <p:extLst>
      <p:ext uri="{BB962C8B-B14F-4D97-AF65-F5344CB8AC3E}">
        <p14:creationId xmlns:p14="http://schemas.microsoft.com/office/powerpoint/2010/main" val="421545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7624E3-BE3C-8DB2-5DBF-1EC507BD940C}"/>
              </a:ext>
            </a:extLst>
          </p:cNvPr>
          <p:cNvGrpSpPr/>
          <p:nvPr/>
        </p:nvGrpSpPr>
        <p:grpSpPr>
          <a:xfrm>
            <a:off x="5444030" y="233777"/>
            <a:ext cx="6188459" cy="6020056"/>
            <a:chOff x="2842132" y="175132"/>
            <a:chExt cx="6507736" cy="6507735"/>
          </a:xfrm>
        </p:grpSpPr>
        <p:sp>
          <p:nvSpPr>
            <p:cNvPr id="5" name="Freeform: Shape 4">
              <a:extLst>
                <a:ext uri="{FF2B5EF4-FFF2-40B4-BE49-F238E27FC236}">
                  <a16:creationId xmlns:a16="http://schemas.microsoft.com/office/drawing/2014/main" id="{719E7768-AD02-95F0-CE25-950B58CA6996}"/>
                </a:ext>
              </a:extLst>
            </p:cNvPr>
            <p:cNvSpPr>
              <a:spLocks/>
            </p:cNvSpPr>
            <p:nvPr/>
          </p:nvSpPr>
          <p:spPr>
            <a:xfrm>
              <a:off x="2842132" y="175132"/>
              <a:ext cx="6507736" cy="6507735"/>
            </a:xfrm>
            <a:custGeom>
              <a:avLst/>
              <a:gdLst>
                <a:gd name="connsiteX0" fmla="*/ 3253868 w 6507736"/>
                <a:gd name="connsiteY0" fmla="*/ 0 h 6507736"/>
                <a:gd name="connsiteX1" fmla="*/ 6507736 w 6507736"/>
                <a:gd name="connsiteY1" fmla="*/ 3253868 h 6507736"/>
                <a:gd name="connsiteX2" fmla="*/ 3253868 w 6507736"/>
                <a:gd name="connsiteY2" fmla="*/ 6507736 h 6507736"/>
                <a:gd name="connsiteX3" fmla="*/ 0 w 6507736"/>
                <a:gd name="connsiteY3" fmla="*/ 3253868 h 6507736"/>
                <a:gd name="connsiteX4" fmla="*/ 3253868 w 6507736"/>
                <a:gd name="connsiteY4" fmla="*/ 0 h 6507736"/>
                <a:gd name="connsiteX5" fmla="*/ 3253868 w 6507736"/>
                <a:gd name="connsiteY5" fmla="*/ 359509 h 6507736"/>
                <a:gd name="connsiteX6" fmla="*/ 359509 w 6507736"/>
                <a:gd name="connsiteY6" fmla="*/ 3253868 h 6507736"/>
                <a:gd name="connsiteX7" fmla="*/ 3253868 w 6507736"/>
                <a:gd name="connsiteY7" fmla="*/ 6148227 h 6507736"/>
                <a:gd name="connsiteX8" fmla="*/ 6148227 w 6507736"/>
                <a:gd name="connsiteY8" fmla="*/ 3253868 h 6507736"/>
                <a:gd name="connsiteX9" fmla="*/ 3253868 w 6507736"/>
                <a:gd name="connsiteY9" fmla="*/ 359509 h 650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7736" h="6507736">
                  <a:moveTo>
                    <a:pt x="3253868" y="0"/>
                  </a:moveTo>
                  <a:cubicBezTo>
                    <a:pt x="5050930" y="0"/>
                    <a:pt x="6507736" y="1456806"/>
                    <a:pt x="6507736" y="3253868"/>
                  </a:cubicBezTo>
                  <a:cubicBezTo>
                    <a:pt x="6507736" y="5050930"/>
                    <a:pt x="5050930" y="6507736"/>
                    <a:pt x="3253868" y="6507736"/>
                  </a:cubicBezTo>
                  <a:cubicBezTo>
                    <a:pt x="1456806" y="6507736"/>
                    <a:pt x="0" y="5050930"/>
                    <a:pt x="0" y="3253868"/>
                  </a:cubicBezTo>
                  <a:cubicBezTo>
                    <a:pt x="0" y="1456806"/>
                    <a:pt x="1456806" y="0"/>
                    <a:pt x="3253868" y="0"/>
                  </a:cubicBezTo>
                  <a:close/>
                  <a:moveTo>
                    <a:pt x="3253868" y="359509"/>
                  </a:moveTo>
                  <a:cubicBezTo>
                    <a:pt x="1655358" y="359509"/>
                    <a:pt x="359509" y="1655358"/>
                    <a:pt x="359509" y="3253868"/>
                  </a:cubicBezTo>
                  <a:cubicBezTo>
                    <a:pt x="359509" y="4852378"/>
                    <a:pt x="1655358" y="6148227"/>
                    <a:pt x="3253868" y="6148227"/>
                  </a:cubicBezTo>
                  <a:cubicBezTo>
                    <a:pt x="4852378" y="6148227"/>
                    <a:pt x="6148227" y="4852378"/>
                    <a:pt x="6148227" y="3253868"/>
                  </a:cubicBezTo>
                  <a:cubicBezTo>
                    <a:pt x="6148227" y="1655358"/>
                    <a:pt x="4852378" y="359509"/>
                    <a:pt x="3253868" y="35950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880D7CD9-C3DF-9C67-7851-305FC89D1C7E}"/>
                </a:ext>
              </a:extLst>
            </p:cNvPr>
            <p:cNvSpPr>
              <a:spLocks/>
            </p:cNvSpPr>
            <p:nvPr/>
          </p:nvSpPr>
          <p:spPr>
            <a:xfrm rot="5400000">
              <a:off x="6105092" y="1094175"/>
              <a:ext cx="2338632" cy="2308149"/>
            </a:xfrm>
            <a:custGeom>
              <a:avLst/>
              <a:gdLst>
                <a:gd name="connsiteX0" fmla="*/ 0 w 2338633"/>
                <a:gd name="connsiteY0" fmla="*/ 2308148 h 2308148"/>
                <a:gd name="connsiteX1" fmla="*/ 9945 w 2338633"/>
                <a:gd name="connsiteY1" fmla="*/ 2111185 h 2308148"/>
                <a:gd name="connsiteX2" fmla="*/ 2109563 w 2338633"/>
                <a:gd name="connsiteY2" fmla="*/ 11567 h 2308148"/>
                <a:gd name="connsiteX3" fmla="*/ 2338633 w 2338633"/>
                <a:gd name="connsiteY3" fmla="*/ 0 h 2308148"/>
                <a:gd name="connsiteX4" fmla="*/ 2338633 w 2338633"/>
                <a:gd name="connsiteY4" fmla="*/ 2308148 h 2308148"/>
                <a:gd name="connsiteX5" fmla="*/ 0 w 2338633"/>
                <a:gd name="connsiteY5" fmla="*/ 2308148 h 230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633" h="2308148">
                  <a:moveTo>
                    <a:pt x="0" y="2308148"/>
                  </a:moveTo>
                  <a:lnTo>
                    <a:pt x="9945" y="2111185"/>
                  </a:lnTo>
                  <a:cubicBezTo>
                    <a:pt x="122374" y="1004116"/>
                    <a:pt x="1002494" y="123997"/>
                    <a:pt x="2109563" y="11567"/>
                  </a:cubicBezTo>
                  <a:lnTo>
                    <a:pt x="2338633" y="0"/>
                  </a:lnTo>
                  <a:lnTo>
                    <a:pt x="2338633" y="2308148"/>
                  </a:lnTo>
                  <a:lnTo>
                    <a:pt x="0" y="2308148"/>
                  </a:lnTo>
                  <a:close/>
                </a:path>
              </a:pathLst>
            </a:custGeom>
            <a:solidFill>
              <a:schemeClr val="bg1"/>
            </a:solidFill>
            <a:ln w="38100">
              <a:solidFill>
                <a:srgbClr val="F2EAC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reeform: Shape 7">
              <a:extLst>
                <a:ext uri="{FF2B5EF4-FFF2-40B4-BE49-F238E27FC236}">
                  <a16:creationId xmlns:a16="http://schemas.microsoft.com/office/drawing/2014/main" id="{E078CFAA-1898-DF0E-E4F8-845C8C664D9E}"/>
                </a:ext>
              </a:extLst>
            </p:cNvPr>
            <p:cNvSpPr>
              <a:spLocks/>
            </p:cNvSpPr>
            <p:nvPr/>
          </p:nvSpPr>
          <p:spPr>
            <a:xfrm rot="5400000">
              <a:off x="3729067" y="1094175"/>
              <a:ext cx="2338632" cy="2308146"/>
            </a:xfrm>
            <a:custGeom>
              <a:avLst/>
              <a:gdLst>
                <a:gd name="connsiteX0" fmla="*/ 0 w 2338633"/>
                <a:gd name="connsiteY0" fmla="*/ 0 h 2308146"/>
                <a:gd name="connsiteX1" fmla="*/ 2338633 w 2338633"/>
                <a:gd name="connsiteY1" fmla="*/ 0 h 2308146"/>
                <a:gd name="connsiteX2" fmla="*/ 2338633 w 2338633"/>
                <a:gd name="connsiteY2" fmla="*/ 2308146 h 2308146"/>
                <a:gd name="connsiteX3" fmla="*/ 2109563 w 2338633"/>
                <a:gd name="connsiteY3" fmla="*/ 2296579 h 2308146"/>
                <a:gd name="connsiteX4" fmla="*/ 9945 w 2338633"/>
                <a:gd name="connsiteY4" fmla="*/ 196961 h 2308146"/>
                <a:gd name="connsiteX5" fmla="*/ 0 w 2338633"/>
                <a:gd name="connsiteY5" fmla="*/ 0 h 23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633" h="2308146">
                  <a:moveTo>
                    <a:pt x="0" y="0"/>
                  </a:moveTo>
                  <a:lnTo>
                    <a:pt x="2338633" y="0"/>
                  </a:lnTo>
                  <a:lnTo>
                    <a:pt x="2338633" y="2308146"/>
                  </a:lnTo>
                  <a:lnTo>
                    <a:pt x="2109563" y="2296579"/>
                  </a:lnTo>
                  <a:cubicBezTo>
                    <a:pt x="1002494" y="2184150"/>
                    <a:pt x="122374" y="1304030"/>
                    <a:pt x="9945" y="196961"/>
                  </a:cubicBezTo>
                  <a:lnTo>
                    <a:pt x="0" y="0"/>
                  </a:lnTo>
                  <a:close/>
                </a:path>
              </a:pathLst>
            </a:cu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8E0EB00F-9F0C-1E58-784B-730A6340BC81}"/>
                </a:ext>
              </a:extLst>
            </p:cNvPr>
            <p:cNvSpPr>
              <a:spLocks/>
            </p:cNvSpPr>
            <p:nvPr/>
          </p:nvSpPr>
          <p:spPr>
            <a:xfrm rot="5400000">
              <a:off x="3738303" y="3422995"/>
              <a:ext cx="11436" cy="577"/>
            </a:xfrm>
            <a:custGeom>
              <a:avLst/>
              <a:gdLst>
                <a:gd name="connsiteX0" fmla="*/ 0 w 11436"/>
                <a:gd name="connsiteY0" fmla="*/ 577 h 577"/>
                <a:gd name="connsiteX1" fmla="*/ 0 w 11436"/>
                <a:gd name="connsiteY1" fmla="*/ 0 h 577"/>
                <a:gd name="connsiteX2" fmla="*/ 11436 w 11436"/>
                <a:gd name="connsiteY2" fmla="*/ 577 h 577"/>
                <a:gd name="connsiteX3" fmla="*/ 0 w 11436"/>
                <a:gd name="connsiteY3" fmla="*/ 577 h 577"/>
              </a:gdLst>
              <a:ahLst/>
              <a:cxnLst>
                <a:cxn ang="0">
                  <a:pos x="connsiteX0" y="connsiteY0"/>
                </a:cxn>
                <a:cxn ang="0">
                  <a:pos x="connsiteX1" y="connsiteY1"/>
                </a:cxn>
                <a:cxn ang="0">
                  <a:pos x="connsiteX2" y="connsiteY2"/>
                </a:cxn>
                <a:cxn ang="0">
                  <a:pos x="connsiteX3" y="connsiteY3"/>
                </a:cxn>
              </a:cxnLst>
              <a:rect l="l" t="t" r="r" b="b"/>
              <a:pathLst>
                <a:path w="11436" h="577">
                  <a:moveTo>
                    <a:pt x="0" y="577"/>
                  </a:moveTo>
                  <a:lnTo>
                    <a:pt x="0" y="0"/>
                  </a:lnTo>
                  <a:lnTo>
                    <a:pt x="11436" y="577"/>
                  </a:lnTo>
                  <a:lnTo>
                    <a:pt x="0" y="5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A51B9C5B-8722-4F79-747A-E3438E842354}"/>
                </a:ext>
              </a:extLst>
            </p:cNvPr>
            <p:cNvSpPr>
              <a:spLocks/>
            </p:cNvSpPr>
            <p:nvPr/>
          </p:nvSpPr>
          <p:spPr>
            <a:xfrm rot="5400000">
              <a:off x="3762797" y="3489410"/>
              <a:ext cx="2274417" cy="2304904"/>
            </a:xfrm>
            <a:custGeom>
              <a:avLst/>
              <a:gdLst>
                <a:gd name="connsiteX0" fmla="*/ 0 w 2274417"/>
                <a:gd name="connsiteY0" fmla="*/ 2304903 h 2304903"/>
                <a:gd name="connsiteX1" fmla="*/ 0 w 2274417"/>
                <a:gd name="connsiteY1" fmla="*/ 0 h 2304903"/>
                <a:gd name="connsiteX2" fmla="*/ 2274417 w 2274417"/>
                <a:gd name="connsiteY2" fmla="*/ 0 h 2304903"/>
                <a:gd name="connsiteX3" fmla="*/ 2264472 w 2274417"/>
                <a:gd name="connsiteY3" fmla="*/ 196961 h 2304903"/>
                <a:gd name="connsiteX4" fmla="*/ 164854 w 2274417"/>
                <a:gd name="connsiteY4" fmla="*/ 2296579 h 2304903"/>
                <a:gd name="connsiteX5" fmla="*/ 0 w 2274417"/>
                <a:gd name="connsiteY5" fmla="*/ 2304903 h 230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4417" h="2304903">
                  <a:moveTo>
                    <a:pt x="0" y="2304903"/>
                  </a:moveTo>
                  <a:lnTo>
                    <a:pt x="0" y="0"/>
                  </a:lnTo>
                  <a:lnTo>
                    <a:pt x="2274417" y="0"/>
                  </a:lnTo>
                  <a:lnTo>
                    <a:pt x="2264472" y="196961"/>
                  </a:lnTo>
                  <a:cubicBezTo>
                    <a:pt x="2152042" y="1304030"/>
                    <a:pt x="1271923" y="2184150"/>
                    <a:pt x="164854" y="2296579"/>
                  </a:cubicBezTo>
                  <a:lnTo>
                    <a:pt x="0" y="2304903"/>
                  </a:lnTo>
                  <a:close/>
                </a:path>
              </a:pathLst>
            </a:cu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D09AEF9D-77B5-E6E5-F087-9CB1FDD84126}"/>
                </a:ext>
              </a:extLst>
            </p:cNvPr>
            <p:cNvSpPr>
              <a:spLocks/>
            </p:cNvSpPr>
            <p:nvPr/>
          </p:nvSpPr>
          <p:spPr>
            <a:xfrm rot="5400000">
              <a:off x="6154789" y="3489409"/>
              <a:ext cx="2274417" cy="2304906"/>
            </a:xfrm>
            <a:custGeom>
              <a:avLst/>
              <a:gdLst>
                <a:gd name="connsiteX0" fmla="*/ 0 w 2274417"/>
                <a:gd name="connsiteY0" fmla="*/ 2304905 h 2304905"/>
                <a:gd name="connsiteX1" fmla="*/ 0 w 2274417"/>
                <a:gd name="connsiteY1" fmla="*/ 0 h 2304905"/>
                <a:gd name="connsiteX2" fmla="*/ 164854 w 2274417"/>
                <a:gd name="connsiteY2" fmla="*/ 8324 h 2304905"/>
                <a:gd name="connsiteX3" fmla="*/ 2264472 w 2274417"/>
                <a:gd name="connsiteY3" fmla="*/ 2107942 h 2304905"/>
                <a:gd name="connsiteX4" fmla="*/ 2274417 w 2274417"/>
                <a:gd name="connsiteY4" fmla="*/ 2304905 h 2304905"/>
                <a:gd name="connsiteX5" fmla="*/ 0 w 2274417"/>
                <a:gd name="connsiteY5" fmla="*/ 2304905 h 230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4417" h="2304905">
                  <a:moveTo>
                    <a:pt x="0" y="2304905"/>
                  </a:moveTo>
                  <a:lnTo>
                    <a:pt x="0" y="0"/>
                  </a:lnTo>
                  <a:lnTo>
                    <a:pt x="164854" y="8324"/>
                  </a:lnTo>
                  <a:cubicBezTo>
                    <a:pt x="1271923" y="120754"/>
                    <a:pt x="2152042" y="1000873"/>
                    <a:pt x="2264472" y="2107942"/>
                  </a:cubicBezTo>
                  <a:lnTo>
                    <a:pt x="2274417" y="2304905"/>
                  </a:lnTo>
                  <a:lnTo>
                    <a:pt x="0" y="2304905"/>
                  </a:lnTo>
                  <a:close/>
                </a:path>
              </a:pathLst>
            </a:cu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A5CA163B-CE9A-37F1-D5FA-7970395062AD}"/>
                </a:ext>
              </a:extLst>
            </p:cNvPr>
            <p:cNvSpPr txBox="1">
              <a:spLocks/>
            </p:cNvSpPr>
            <p:nvPr/>
          </p:nvSpPr>
          <p:spPr>
            <a:xfrm>
              <a:off x="5970558" y="2049384"/>
              <a:ext cx="2304906"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Five </a:t>
              </a:r>
              <a:b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questions</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1D902964-B499-334C-51F7-BD6C4FC759B6}"/>
                </a:ext>
              </a:extLst>
            </p:cNvPr>
            <p:cNvSpPr txBox="1">
              <a:spLocks/>
            </p:cNvSpPr>
            <p:nvPr/>
          </p:nvSpPr>
          <p:spPr>
            <a:xfrm>
              <a:off x="6171651" y="4214714"/>
              <a:ext cx="1652291"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Quality statements</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190E8BD5-FC4E-003A-4A57-CD66639E1497}"/>
                </a:ext>
              </a:extLst>
            </p:cNvPr>
            <p:cNvSpPr txBox="1">
              <a:spLocks/>
            </p:cNvSpPr>
            <p:nvPr/>
          </p:nvSpPr>
          <p:spPr>
            <a:xfrm>
              <a:off x="4350213" y="4224464"/>
              <a:ext cx="1451360"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Evidence categories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6" charset="-128"/>
                <a:cs typeface="Arial" panose="020B0604020202020204" pitchFamily="34" charset="0"/>
              </a:endParaRPr>
            </a:p>
          </p:txBody>
        </p:sp>
        <p:sp>
          <p:nvSpPr>
            <p:cNvPr id="21" name="TextBox 20">
              <a:extLst>
                <a:ext uri="{FF2B5EF4-FFF2-40B4-BE49-F238E27FC236}">
                  <a16:creationId xmlns:a16="http://schemas.microsoft.com/office/drawing/2014/main" id="{4018632E-90E8-A5EC-E511-51722907C7C8}"/>
                </a:ext>
              </a:extLst>
            </p:cNvPr>
            <p:cNvSpPr txBox="1">
              <a:spLocks/>
            </p:cNvSpPr>
            <p:nvPr/>
          </p:nvSpPr>
          <p:spPr>
            <a:xfrm>
              <a:off x="3989193" y="1867181"/>
              <a:ext cx="2063264" cy="129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Specific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evidence and quality indicators </a:t>
              </a:r>
            </a:p>
          </p:txBody>
        </p:sp>
      </p:grpSp>
      <p:sp>
        <p:nvSpPr>
          <p:cNvPr id="39" name="Freeform: Shape 38">
            <a:extLst>
              <a:ext uri="{FF2B5EF4-FFF2-40B4-BE49-F238E27FC236}">
                <a16:creationId xmlns:a16="http://schemas.microsoft.com/office/drawing/2014/main" id="{95078E58-45D0-4706-1E94-217D4F3EC186}"/>
              </a:ext>
            </a:extLst>
          </p:cNvPr>
          <p:cNvSpPr/>
          <p:nvPr/>
        </p:nvSpPr>
        <p:spPr>
          <a:xfrm rot="16200000">
            <a:off x="5954784" y="615619"/>
            <a:ext cx="2526563" cy="2640389"/>
          </a:xfrm>
          <a:custGeom>
            <a:avLst/>
            <a:gdLst>
              <a:gd name="connsiteX0" fmla="*/ 2526563 w 2526563"/>
              <a:gd name="connsiteY0" fmla="*/ 2640389 h 2640389"/>
              <a:gd name="connsiteX1" fmla="*/ 2242471 w 2526563"/>
              <a:gd name="connsiteY1" fmla="*/ 2640389 h 2640389"/>
              <a:gd name="connsiteX2" fmla="*/ 2230663 w 2526563"/>
              <a:gd name="connsiteY2" fmla="*/ 2400026 h 2640389"/>
              <a:gd name="connsiteX3" fmla="*/ 189140 w 2526563"/>
              <a:gd name="connsiteY3" fmla="*/ 301644 h 2640389"/>
              <a:gd name="connsiteX4" fmla="*/ 0 w 2526563"/>
              <a:gd name="connsiteY4" fmla="*/ 291827 h 2640389"/>
              <a:gd name="connsiteX5" fmla="*/ 147618 w 2526563"/>
              <a:gd name="connsiteY5" fmla="*/ 144210 h 2640389"/>
              <a:gd name="connsiteX6" fmla="*/ 3409 w 2526563"/>
              <a:gd name="connsiteY6" fmla="*/ 0 h 2640389"/>
              <a:gd name="connsiteX7" fmla="*/ 218187 w 2526563"/>
              <a:gd name="connsiteY7" fmla="*/ 11148 h 2640389"/>
              <a:gd name="connsiteX8" fmla="*/ 2513288 w 2526563"/>
              <a:gd name="connsiteY8" fmla="*/ 2370170 h 2640389"/>
              <a:gd name="connsiteX9" fmla="*/ 2526563 w 2526563"/>
              <a:gd name="connsiteY9" fmla="*/ 2640389 h 264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6563" h="2640389">
                <a:moveTo>
                  <a:pt x="2526563" y="2640389"/>
                </a:moveTo>
                <a:lnTo>
                  <a:pt x="2242471" y="2640389"/>
                </a:lnTo>
                <a:lnTo>
                  <a:pt x="2230663" y="2400026"/>
                </a:lnTo>
                <a:cubicBezTo>
                  <a:pt x="2121345" y="1293608"/>
                  <a:pt x="1265577" y="414007"/>
                  <a:pt x="189140" y="301644"/>
                </a:cubicBezTo>
                <a:lnTo>
                  <a:pt x="0" y="291827"/>
                </a:lnTo>
                <a:lnTo>
                  <a:pt x="147618" y="144210"/>
                </a:lnTo>
                <a:lnTo>
                  <a:pt x="3409" y="0"/>
                </a:lnTo>
                <a:lnTo>
                  <a:pt x="218187" y="11148"/>
                </a:lnTo>
                <a:cubicBezTo>
                  <a:pt x="1428329" y="137467"/>
                  <a:pt x="2390392" y="1126324"/>
                  <a:pt x="2513288" y="2370170"/>
                </a:cubicBezTo>
                <a:lnTo>
                  <a:pt x="2526563" y="264038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38" name="Freeform: Shape 37">
            <a:extLst>
              <a:ext uri="{FF2B5EF4-FFF2-40B4-BE49-F238E27FC236}">
                <a16:creationId xmlns:a16="http://schemas.microsoft.com/office/drawing/2014/main" id="{41B58FE3-0AA4-A4F5-66A2-3888C5A5E2E0}"/>
              </a:ext>
            </a:extLst>
          </p:cNvPr>
          <p:cNvSpPr/>
          <p:nvPr/>
        </p:nvSpPr>
        <p:spPr>
          <a:xfrm rot="16200000">
            <a:off x="8764818" y="835242"/>
            <a:ext cx="2537392" cy="2280276"/>
          </a:xfrm>
          <a:custGeom>
            <a:avLst/>
            <a:gdLst>
              <a:gd name="connsiteX0" fmla="*/ 2537392 w 2537392"/>
              <a:gd name="connsiteY0" fmla="*/ 55718 h 2280276"/>
              <a:gd name="connsiteX1" fmla="*/ 2519306 w 2537392"/>
              <a:gd name="connsiteY1" fmla="*/ 177518 h 2280276"/>
              <a:gd name="connsiteX2" fmla="*/ 263168 w 2537392"/>
              <a:gd name="connsiteY2" fmla="*/ 2274125 h 2280276"/>
              <a:gd name="connsiteX3" fmla="*/ 144660 w 2537392"/>
              <a:gd name="connsiteY3" fmla="*/ 2280276 h 2280276"/>
              <a:gd name="connsiteX4" fmla="*/ 0 w 2537392"/>
              <a:gd name="connsiteY4" fmla="*/ 2149221 h 2280276"/>
              <a:gd name="connsiteX5" fmla="*/ 145869 w 2537392"/>
              <a:gd name="connsiteY5" fmla="*/ 1988210 h 2280276"/>
              <a:gd name="connsiteX6" fmla="*/ 234121 w 2537392"/>
              <a:gd name="connsiteY6" fmla="*/ 1983630 h 2280276"/>
              <a:gd name="connsiteX7" fmla="*/ 2240986 w 2537392"/>
              <a:gd name="connsiteY7" fmla="*/ 118669 h 2280276"/>
              <a:gd name="connsiteX8" fmla="*/ 2258607 w 2537392"/>
              <a:gd name="connsiteY8" fmla="*/ 0 h 2280276"/>
              <a:gd name="connsiteX9" fmla="*/ 2369823 w 2537392"/>
              <a:gd name="connsiteY9" fmla="*/ 201686 h 2280276"/>
              <a:gd name="connsiteX10" fmla="*/ 2537392 w 2537392"/>
              <a:gd name="connsiteY10" fmla="*/ 55718 h 228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7392" h="2280276">
                <a:moveTo>
                  <a:pt x="2537392" y="55718"/>
                </a:moveTo>
                <a:lnTo>
                  <a:pt x="2519306" y="177518"/>
                </a:lnTo>
                <a:cubicBezTo>
                  <a:pt x="2296670" y="1295814"/>
                  <a:pt x="1386872" y="2156829"/>
                  <a:pt x="263168" y="2274125"/>
                </a:cubicBezTo>
                <a:lnTo>
                  <a:pt x="144660" y="2280276"/>
                </a:lnTo>
                <a:lnTo>
                  <a:pt x="0" y="2149221"/>
                </a:lnTo>
                <a:lnTo>
                  <a:pt x="145869" y="1988210"/>
                </a:lnTo>
                <a:lnTo>
                  <a:pt x="234121" y="1983630"/>
                </a:lnTo>
                <a:cubicBezTo>
                  <a:pt x="1233670" y="1879292"/>
                  <a:pt x="2042948" y="1113407"/>
                  <a:pt x="2240986" y="118669"/>
                </a:cubicBezTo>
                <a:lnTo>
                  <a:pt x="2258607" y="0"/>
                </a:lnTo>
                <a:lnTo>
                  <a:pt x="2369823" y="201686"/>
                </a:lnTo>
                <a:lnTo>
                  <a:pt x="2537392" y="55718"/>
                </a:lnTo>
                <a:close/>
              </a:path>
            </a:pathLst>
          </a:custGeom>
          <a:solidFill>
            <a:srgbClr val="F2EAC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32" name="Freeform: Shape 31">
            <a:extLst>
              <a:ext uri="{FF2B5EF4-FFF2-40B4-BE49-F238E27FC236}">
                <a16:creationId xmlns:a16="http://schemas.microsoft.com/office/drawing/2014/main" id="{A2D26AD1-14F3-ADF1-4C23-73238D4362FC}"/>
              </a:ext>
            </a:extLst>
          </p:cNvPr>
          <p:cNvSpPr/>
          <p:nvPr/>
        </p:nvSpPr>
        <p:spPr>
          <a:xfrm rot="16200000">
            <a:off x="5928844" y="3226724"/>
            <a:ext cx="2559747" cy="2611349"/>
          </a:xfrm>
          <a:custGeom>
            <a:avLst/>
            <a:gdLst>
              <a:gd name="connsiteX0" fmla="*/ 2559747 w 2559747"/>
              <a:gd name="connsiteY0" fmla="*/ 139038 h 2611349"/>
              <a:gd name="connsiteX1" fmla="*/ 2406018 w 2559747"/>
              <a:gd name="connsiteY1" fmla="*/ 292766 h 2611349"/>
              <a:gd name="connsiteX2" fmla="*/ 2334614 w 2559747"/>
              <a:gd name="connsiteY2" fmla="*/ 296472 h 2611349"/>
              <a:gd name="connsiteX3" fmla="*/ 293090 w 2559747"/>
              <a:gd name="connsiteY3" fmla="*/ 2394853 h 2611349"/>
              <a:gd name="connsiteX4" fmla="*/ 282455 w 2559747"/>
              <a:gd name="connsiteY4" fmla="*/ 2611349 h 2611349"/>
              <a:gd name="connsiteX5" fmla="*/ 124572 w 2559747"/>
              <a:gd name="connsiteY5" fmla="*/ 2453466 h 2611349"/>
              <a:gd name="connsiteX6" fmla="*/ 0 w 2559747"/>
              <a:gd name="connsiteY6" fmla="*/ 2578037 h 2611349"/>
              <a:gd name="connsiteX7" fmla="*/ 10466 w 2559747"/>
              <a:gd name="connsiteY7" fmla="*/ 2364997 h 2611349"/>
              <a:gd name="connsiteX8" fmla="*/ 2305567 w 2559747"/>
              <a:gd name="connsiteY8" fmla="*/ 5976 h 2611349"/>
              <a:gd name="connsiteX9" fmla="*/ 2420709 w 2559747"/>
              <a:gd name="connsiteY9" fmla="*/ 0 h 2611349"/>
              <a:gd name="connsiteX10" fmla="*/ 2559747 w 2559747"/>
              <a:gd name="connsiteY10" fmla="*/ 139038 h 26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9747" h="2611349">
                <a:moveTo>
                  <a:pt x="2559747" y="139038"/>
                </a:moveTo>
                <a:lnTo>
                  <a:pt x="2406018" y="292766"/>
                </a:lnTo>
                <a:lnTo>
                  <a:pt x="2334614" y="296472"/>
                </a:lnTo>
                <a:cubicBezTo>
                  <a:pt x="1258177" y="408834"/>
                  <a:pt x="402409" y="1288436"/>
                  <a:pt x="293090" y="2394853"/>
                </a:cubicBezTo>
                <a:lnTo>
                  <a:pt x="282455" y="2611349"/>
                </a:lnTo>
                <a:lnTo>
                  <a:pt x="124572" y="2453466"/>
                </a:lnTo>
                <a:lnTo>
                  <a:pt x="0" y="2578037"/>
                </a:lnTo>
                <a:lnTo>
                  <a:pt x="10466" y="2364997"/>
                </a:lnTo>
                <a:cubicBezTo>
                  <a:pt x="133363" y="1121152"/>
                  <a:pt x="1095425" y="132295"/>
                  <a:pt x="2305567" y="5976"/>
                </a:cubicBezTo>
                <a:lnTo>
                  <a:pt x="2420709" y="0"/>
                </a:lnTo>
                <a:lnTo>
                  <a:pt x="2559747" y="13903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31" name="Freeform: Shape 30">
            <a:extLst>
              <a:ext uri="{FF2B5EF4-FFF2-40B4-BE49-F238E27FC236}">
                <a16:creationId xmlns:a16="http://schemas.microsoft.com/office/drawing/2014/main" id="{11D9BDF2-BAED-C7B6-B627-5F4D06A0AFD9}"/>
              </a:ext>
            </a:extLst>
          </p:cNvPr>
          <p:cNvSpPr/>
          <p:nvPr/>
        </p:nvSpPr>
        <p:spPr>
          <a:xfrm rot="16200000">
            <a:off x="8614711" y="3245246"/>
            <a:ext cx="2513714" cy="2620337"/>
          </a:xfrm>
          <a:custGeom>
            <a:avLst/>
            <a:gdLst>
              <a:gd name="connsiteX0" fmla="*/ 2513714 w 2513714"/>
              <a:gd name="connsiteY0" fmla="*/ 2328956 h 2620337"/>
              <a:gd name="connsiteX1" fmla="*/ 2363331 w 2513714"/>
              <a:gd name="connsiteY1" fmla="*/ 2494950 h 2620337"/>
              <a:gd name="connsiteX2" fmla="*/ 2501735 w 2513714"/>
              <a:gd name="connsiteY2" fmla="*/ 2620337 h 2620337"/>
              <a:gd name="connsiteX3" fmla="*/ 2301507 w 2513714"/>
              <a:gd name="connsiteY3" fmla="*/ 2609945 h 2620337"/>
              <a:gd name="connsiteX4" fmla="*/ 6406 w 2513714"/>
              <a:gd name="connsiteY4" fmla="*/ 250923 h 2620337"/>
              <a:gd name="connsiteX5" fmla="*/ 0 w 2513714"/>
              <a:gd name="connsiteY5" fmla="*/ 120513 h 2620337"/>
              <a:gd name="connsiteX6" fmla="*/ 120512 w 2513714"/>
              <a:gd name="connsiteY6" fmla="*/ 0 h 2620337"/>
              <a:gd name="connsiteX7" fmla="*/ 282963 w 2513714"/>
              <a:gd name="connsiteY7" fmla="*/ 162452 h 2620337"/>
              <a:gd name="connsiteX8" fmla="*/ 282963 w 2513714"/>
              <a:gd name="connsiteY8" fmla="*/ 97567 h 2620337"/>
              <a:gd name="connsiteX9" fmla="*/ 289030 w 2513714"/>
              <a:gd name="connsiteY9" fmla="*/ 221067 h 2620337"/>
              <a:gd name="connsiteX10" fmla="*/ 2330554 w 2513714"/>
              <a:gd name="connsiteY10" fmla="*/ 2319450 h 2620337"/>
              <a:gd name="connsiteX11" fmla="*/ 2513714 w 2513714"/>
              <a:gd name="connsiteY11" fmla="*/ 2328956 h 26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3714" h="2620337">
                <a:moveTo>
                  <a:pt x="2513714" y="2328956"/>
                </a:moveTo>
                <a:lnTo>
                  <a:pt x="2363331" y="2494950"/>
                </a:lnTo>
                <a:lnTo>
                  <a:pt x="2501735" y="2620337"/>
                </a:lnTo>
                <a:lnTo>
                  <a:pt x="2301507" y="2609945"/>
                </a:lnTo>
                <a:cubicBezTo>
                  <a:pt x="1091365" y="2483626"/>
                  <a:pt x="129303" y="1494769"/>
                  <a:pt x="6406" y="250923"/>
                </a:cubicBezTo>
                <a:lnTo>
                  <a:pt x="0" y="120513"/>
                </a:lnTo>
                <a:lnTo>
                  <a:pt x="120512" y="0"/>
                </a:lnTo>
                <a:lnTo>
                  <a:pt x="282963" y="162452"/>
                </a:lnTo>
                <a:lnTo>
                  <a:pt x="282963" y="97567"/>
                </a:lnTo>
                <a:lnTo>
                  <a:pt x="289030" y="221067"/>
                </a:lnTo>
                <a:cubicBezTo>
                  <a:pt x="398349" y="1327484"/>
                  <a:pt x="1254117" y="2207087"/>
                  <a:pt x="2330554" y="2319450"/>
                </a:cubicBezTo>
                <a:lnTo>
                  <a:pt x="2513714" y="232895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46" name="Rectangle 45">
            <a:extLst>
              <a:ext uri="{FF2B5EF4-FFF2-40B4-BE49-F238E27FC236}">
                <a16:creationId xmlns:a16="http://schemas.microsoft.com/office/drawing/2014/main" id="{42E4F7BE-9D8F-8D0E-E913-D1E1723882DF}"/>
              </a:ext>
            </a:extLst>
          </p:cNvPr>
          <p:cNvSpPr/>
          <p:nvPr/>
        </p:nvSpPr>
        <p:spPr>
          <a:xfrm>
            <a:off x="7424369" y="274962"/>
            <a:ext cx="4468967" cy="5916530"/>
          </a:xfrm>
          <a:prstGeom prst="rect">
            <a:avLst/>
          </a:prstGeom>
          <a:noFill/>
        </p:spPr>
        <p:txBody>
          <a:bodyPr wrap="none" lIns="91440" tIns="45720" rIns="91440" bIns="45720">
            <a:prstTxWarp prst="textCircle">
              <a:avLst>
                <a:gd name="adj" fmla="val 1702043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743669"/>
                </a:solidFill>
                <a:effectLst>
                  <a:outerShdw blurRad="38100" dist="19050" dir="2700000" algn="tl" rotWithShape="0">
                    <a:srgbClr val="000000">
                      <a:alpha val="40000"/>
                    </a:srgbClr>
                  </a:outerShdw>
                </a:effectLst>
                <a:uLnTx/>
                <a:uFillTx/>
                <a:latin typeface="Arial" panose="020B0604020202020204"/>
                <a:ea typeface="+mn-ea"/>
                <a:cs typeface="+mn-cs"/>
              </a:rPr>
              <a:t>Underpinned by best practice standards and guidance</a:t>
            </a:r>
          </a:p>
        </p:txBody>
      </p:sp>
      <p:sp>
        <p:nvSpPr>
          <p:cNvPr id="49" name="Rectangle 48">
            <a:extLst>
              <a:ext uri="{FF2B5EF4-FFF2-40B4-BE49-F238E27FC236}">
                <a16:creationId xmlns:a16="http://schemas.microsoft.com/office/drawing/2014/main" id="{914838CA-2652-3D66-5023-FD126341EE81}"/>
              </a:ext>
            </a:extLst>
          </p:cNvPr>
          <p:cNvSpPr/>
          <p:nvPr/>
        </p:nvSpPr>
        <p:spPr>
          <a:xfrm>
            <a:off x="375776" y="6411012"/>
            <a:ext cx="80603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https://www.cqc.org.uk/page/single-assessment-framework</a:t>
            </a:r>
          </a:p>
        </p:txBody>
      </p:sp>
      <p:sp>
        <p:nvSpPr>
          <p:cNvPr id="3" name="TextBox 2">
            <a:extLst>
              <a:ext uri="{FF2B5EF4-FFF2-40B4-BE49-F238E27FC236}">
                <a16:creationId xmlns:a16="http://schemas.microsoft.com/office/drawing/2014/main" id="{AE29D449-D485-BF63-0892-92AC8B4D05DC}"/>
              </a:ext>
            </a:extLst>
          </p:cNvPr>
          <p:cNvSpPr txBox="1"/>
          <p:nvPr/>
        </p:nvSpPr>
        <p:spPr>
          <a:xfrm>
            <a:off x="375776" y="1472259"/>
            <a:ext cx="4485246" cy="3683060"/>
          </a:xfrm>
          <a:prstGeom prst="rect">
            <a:avLst/>
          </a:prstGeom>
          <a:noFill/>
        </p:spPr>
        <p:txBody>
          <a:bodyPr wrap="square">
            <a:spAutoFit/>
          </a:bodyPr>
          <a:lstStyle/>
          <a:p>
            <a:pPr marL="342900" indent="-342900" defTabSz="609585">
              <a:spcBef>
                <a:spcPts val="800"/>
              </a:spcBef>
              <a:buFont typeface="Arial"/>
              <a:buChar char="•"/>
              <a:defRPr/>
            </a:pPr>
            <a:r>
              <a:rPr lang="en-US" sz="2000" b="1" dirty="0">
                <a:solidFill>
                  <a:srgbClr val="000000"/>
                </a:solidFill>
                <a:latin typeface="Arial"/>
                <a:ea typeface="ＭＳ Ｐゴシック"/>
              </a:rPr>
              <a:t>Five key questions</a:t>
            </a:r>
            <a:r>
              <a:rPr lang="en-US" sz="2000" dirty="0">
                <a:solidFill>
                  <a:srgbClr val="000000"/>
                </a:solidFill>
                <a:latin typeface="Arial"/>
                <a:ea typeface="ＭＳ Ｐゴシック"/>
              </a:rPr>
              <a:t> - remaining</a:t>
            </a:r>
            <a:r>
              <a:rPr kumimoji="0" lang="en-US" sz="2000" b="0" i="0" u="none" strike="noStrike" kern="1200" cap="none" spc="0" normalizeH="0" baseline="0" noProof="0" dirty="0">
                <a:ln>
                  <a:noFill/>
                </a:ln>
                <a:solidFill>
                  <a:srgbClr val="000000"/>
                </a:solidFill>
                <a:effectLst/>
                <a:uLnTx/>
                <a:uFillTx/>
                <a:latin typeface="Arial"/>
                <a:ea typeface="ＭＳ Ｐゴシック"/>
                <a:cs typeface="+mn-cs"/>
              </a:rPr>
              <a:t> at the core</a:t>
            </a:r>
            <a:r>
              <a:rPr lang="en-US" sz="2000" dirty="0">
                <a:solidFill>
                  <a:srgbClr val="000000"/>
                </a:solidFill>
                <a:latin typeface="Arial"/>
                <a:ea typeface="ＭＳ Ｐゴシック"/>
              </a:rPr>
              <a:t> - aligned</a:t>
            </a:r>
            <a:r>
              <a:rPr kumimoji="0" lang="en-US" sz="2000" b="0" i="0" u="none" strike="noStrike" kern="1200" cap="none" spc="0" normalizeH="0" baseline="0" noProof="0" dirty="0">
                <a:ln>
                  <a:noFill/>
                </a:ln>
                <a:solidFill>
                  <a:srgbClr val="000000"/>
                </a:solidFill>
                <a:effectLst/>
                <a:uLnTx/>
                <a:uFillTx/>
                <a:latin typeface="Arial"/>
                <a:ea typeface="ＭＳ Ｐゴシック"/>
                <a:cs typeface="+mn-cs"/>
              </a:rPr>
              <a:t> with “I” </a:t>
            </a:r>
            <a:br>
              <a:rPr kumimoji="0" lang="en-US" sz="2000" b="0" i="0" u="none" strike="noStrike" kern="1200" cap="none" spc="0" normalizeH="0" baseline="0" noProof="0" dirty="0">
                <a:ln>
                  <a:noFill/>
                </a:ln>
                <a:solidFill>
                  <a:srgbClr val="000000"/>
                </a:solidFill>
                <a:effectLst/>
                <a:uLnTx/>
                <a:uFillTx/>
                <a:latin typeface="Arial"/>
                <a:ea typeface="ＭＳ Ｐゴシック"/>
                <a:cs typeface="+mn-cs"/>
              </a:rPr>
            </a:br>
            <a:r>
              <a:rPr kumimoji="0" lang="en-US" sz="2000" b="0" i="0" u="none" strike="noStrike" kern="1200" cap="none" spc="0" normalizeH="0" baseline="0" noProof="0" dirty="0">
                <a:ln>
                  <a:noFill/>
                </a:ln>
                <a:solidFill>
                  <a:srgbClr val="000000"/>
                </a:solidFill>
                <a:effectLst/>
                <a:uLnTx/>
                <a:uFillTx/>
                <a:latin typeface="Arial"/>
                <a:ea typeface="ＭＳ Ｐゴシック"/>
                <a:cs typeface="+mn-cs"/>
              </a:rPr>
              <a:t>statements,</a:t>
            </a:r>
            <a:r>
              <a:rPr lang="en-US" sz="2000" dirty="0">
                <a:solidFill>
                  <a:srgbClr val="000000"/>
                </a:solidFill>
                <a:latin typeface="Arial"/>
                <a:ea typeface="ＭＳ Ｐゴシック"/>
              </a:rPr>
              <a:t> drawn</a:t>
            </a:r>
            <a:r>
              <a:rPr kumimoji="0" lang="en-US" sz="2000" b="0" i="0" u="none" strike="noStrike" kern="1200" cap="none" spc="0" normalizeH="0" baseline="0" noProof="0" dirty="0">
                <a:ln>
                  <a:noFill/>
                </a:ln>
                <a:solidFill>
                  <a:srgbClr val="000000"/>
                </a:solidFill>
                <a:effectLst/>
                <a:uLnTx/>
                <a:uFillTx/>
                <a:latin typeface="Arial"/>
                <a:ea typeface="ＭＳ Ｐゴシック"/>
                <a:cs typeface="+mn-cs"/>
              </a:rPr>
              <a:t> from work</a:t>
            </a:r>
            <a:r>
              <a:rPr lang="en-US" sz="2000" dirty="0">
                <a:solidFill>
                  <a:srgbClr val="000000"/>
                </a:solidFill>
                <a:latin typeface="Arial"/>
                <a:ea typeface="ＭＳ Ｐゴシック"/>
              </a:rPr>
              <a:t> </a:t>
            </a:r>
            <a:r>
              <a:rPr kumimoji="0" lang="en-US" sz="2000" b="0" i="0" u="none" strike="noStrike" kern="1200" cap="none" spc="0" normalizeH="0" baseline="0" noProof="0" dirty="0">
                <a:ln>
                  <a:noFill/>
                </a:ln>
                <a:solidFill>
                  <a:srgbClr val="000000"/>
                </a:solidFill>
                <a:effectLst/>
                <a:uLnTx/>
                <a:uFillTx/>
                <a:latin typeface="Arial"/>
                <a:ea typeface="ＭＳ Ｐゴシック"/>
                <a:cs typeface="+mn-cs"/>
              </a:rPr>
              <a:t>by Think Local Act Personal (TLAP), National voices and the Coalition for Collaborative Care on Making it Real.</a:t>
            </a:r>
            <a:r>
              <a:rPr lang="en-US" sz="2000" dirty="0">
                <a:solidFill>
                  <a:srgbClr val="000000"/>
                </a:solidFill>
                <a:latin typeface="Arial"/>
                <a:ea typeface="ＭＳ Ｐゴシック"/>
              </a:rPr>
              <a:t> </a:t>
            </a:r>
            <a:endParaRPr lang="en-US" sz="2000" dirty="0">
              <a:solidFill>
                <a:srgbClr val="000000"/>
              </a:solidFill>
              <a:latin typeface="Arial"/>
              <a:ea typeface="ＭＳ Ｐゴシック"/>
              <a:cs typeface="Arial"/>
            </a:endParaRPr>
          </a:p>
          <a:p>
            <a:pPr marL="342900" indent="-342900" defTabSz="609585">
              <a:spcBef>
                <a:spcPts val="800"/>
              </a:spcBef>
              <a:buFont typeface="Arial"/>
              <a:buChar char="•"/>
              <a:defRPr/>
            </a:pPr>
            <a:r>
              <a:rPr lang="en-US" sz="2000" dirty="0">
                <a:solidFill>
                  <a:srgbClr val="000000"/>
                </a:solidFill>
                <a:latin typeface="Arial"/>
                <a:ea typeface="ＭＳ Ｐゴシック"/>
              </a:rPr>
              <a:t>Focused on what people expect and need from their care.</a:t>
            </a:r>
            <a:endParaRPr lang="en-US" sz="2000" dirty="0">
              <a:solidFill>
                <a:srgbClr val="000000"/>
              </a:solidFill>
              <a:latin typeface="Arial"/>
              <a:ea typeface="ＭＳ Ｐゴシック"/>
              <a:cs typeface="Arial"/>
            </a:endParaRPr>
          </a:p>
          <a:p>
            <a:pPr marL="342900" indent="-342900" defTabSz="609585">
              <a:spcBef>
                <a:spcPts val="800"/>
              </a:spcBef>
              <a:buFont typeface="Arial"/>
              <a:buChar char="•"/>
              <a:defRPr/>
            </a:pPr>
            <a:r>
              <a:rPr lang="en-US" sz="2000" dirty="0">
                <a:solidFill>
                  <a:srgbClr val="000000"/>
                </a:solidFill>
                <a:latin typeface="Arial"/>
                <a:ea typeface="ＭＳ Ｐゴシック"/>
              </a:rPr>
              <a:t>A basis for gathering structured feedback.</a:t>
            </a:r>
            <a:endParaRPr lang="en-US" sz="2000" dirty="0">
              <a:ea typeface="+mn-lt"/>
              <a:cs typeface="+mn-lt"/>
            </a:endParaRPr>
          </a:p>
        </p:txBody>
      </p:sp>
    </p:spTree>
    <p:extLst>
      <p:ext uri="{BB962C8B-B14F-4D97-AF65-F5344CB8AC3E}">
        <p14:creationId xmlns:p14="http://schemas.microsoft.com/office/powerpoint/2010/main" val="1171891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7624E3-BE3C-8DB2-5DBF-1EC507BD940C}"/>
              </a:ext>
            </a:extLst>
          </p:cNvPr>
          <p:cNvGrpSpPr/>
          <p:nvPr/>
        </p:nvGrpSpPr>
        <p:grpSpPr>
          <a:xfrm>
            <a:off x="5444030" y="233777"/>
            <a:ext cx="6188459" cy="6020056"/>
            <a:chOff x="2842132" y="175132"/>
            <a:chExt cx="6507736" cy="6507735"/>
          </a:xfrm>
        </p:grpSpPr>
        <p:sp>
          <p:nvSpPr>
            <p:cNvPr id="5" name="Freeform: Shape 4">
              <a:extLst>
                <a:ext uri="{FF2B5EF4-FFF2-40B4-BE49-F238E27FC236}">
                  <a16:creationId xmlns:a16="http://schemas.microsoft.com/office/drawing/2014/main" id="{719E7768-AD02-95F0-CE25-950B58CA6996}"/>
                </a:ext>
              </a:extLst>
            </p:cNvPr>
            <p:cNvSpPr>
              <a:spLocks/>
            </p:cNvSpPr>
            <p:nvPr/>
          </p:nvSpPr>
          <p:spPr>
            <a:xfrm>
              <a:off x="2842132" y="175132"/>
              <a:ext cx="6507736" cy="6507735"/>
            </a:xfrm>
            <a:custGeom>
              <a:avLst/>
              <a:gdLst>
                <a:gd name="connsiteX0" fmla="*/ 3253868 w 6507736"/>
                <a:gd name="connsiteY0" fmla="*/ 0 h 6507736"/>
                <a:gd name="connsiteX1" fmla="*/ 6507736 w 6507736"/>
                <a:gd name="connsiteY1" fmla="*/ 3253868 h 6507736"/>
                <a:gd name="connsiteX2" fmla="*/ 3253868 w 6507736"/>
                <a:gd name="connsiteY2" fmla="*/ 6507736 h 6507736"/>
                <a:gd name="connsiteX3" fmla="*/ 0 w 6507736"/>
                <a:gd name="connsiteY3" fmla="*/ 3253868 h 6507736"/>
                <a:gd name="connsiteX4" fmla="*/ 3253868 w 6507736"/>
                <a:gd name="connsiteY4" fmla="*/ 0 h 6507736"/>
                <a:gd name="connsiteX5" fmla="*/ 3253868 w 6507736"/>
                <a:gd name="connsiteY5" fmla="*/ 359509 h 6507736"/>
                <a:gd name="connsiteX6" fmla="*/ 359509 w 6507736"/>
                <a:gd name="connsiteY6" fmla="*/ 3253868 h 6507736"/>
                <a:gd name="connsiteX7" fmla="*/ 3253868 w 6507736"/>
                <a:gd name="connsiteY7" fmla="*/ 6148227 h 6507736"/>
                <a:gd name="connsiteX8" fmla="*/ 6148227 w 6507736"/>
                <a:gd name="connsiteY8" fmla="*/ 3253868 h 6507736"/>
                <a:gd name="connsiteX9" fmla="*/ 3253868 w 6507736"/>
                <a:gd name="connsiteY9" fmla="*/ 359509 h 650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7736" h="6507736">
                  <a:moveTo>
                    <a:pt x="3253868" y="0"/>
                  </a:moveTo>
                  <a:cubicBezTo>
                    <a:pt x="5050930" y="0"/>
                    <a:pt x="6507736" y="1456806"/>
                    <a:pt x="6507736" y="3253868"/>
                  </a:cubicBezTo>
                  <a:cubicBezTo>
                    <a:pt x="6507736" y="5050930"/>
                    <a:pt x="5050930" y="6507736"/>
                    <a:pt x="3253868" y="6507736"/>
                  </a:cubicBezTo>
                  <a:cubicBezTo>
                    <a:pt x="1456806" y="6507736"/>
                    <a:pt x="0" y="5050930"/>
                    <a:pt x="0" y="3253868"/>
                  </a:cubicBezTo>
                  <a:cubicBezTo>
                    <a:pt x="0" y="1456806"/>
                    <a:pt x="1456806" y="0"/>
                    <a:pt x="3253868" y="0"/>
                  </a:cubicBezTo>
                  <a:close/>
                  <a:moveTo>
                    <a:pt x="3253868" y="359509"/>
                  </a:moveTo>
                  <a:cubicBezTo>
                    <a:pt x="1655358" y="359509"/>
                    <a:pt x="359509" y="1655358"/>
                    <a:pt x="359509" y="3253868"/>
                  </a:cubicBezTo>
                  <a:cubicBezTo>
                    <a:pt x="359509" y="4852378"/>
                    <a:pt x="1655358" y="6148227"/>
                    <a:pt x="3253868" y="6148227"/>
                  </a:cubicBezTo>
                  <a:cubicBezTo>
                    <a:pt x="4852378" y="6148227"/>
                    <a:pt x="6148227" y="4852378"/>
                    <a:pt x="6148227" y="3253868"/>
                  </a:cubicBezTo>
                  <a:cubicBezTo>
                    <a:pt x="6148227" y="1655358"/>
                    <a:pt x="4852378" y="359509"/>
                    <a:pt x="3253868" y="35950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880D7CD9-C3DF-9C67-7851-305FC89D1C7E}"/>
                </a:ext>
              </a:extLst>
            </p:cNvPr>
            <p:cNvSpPr>
              <a:spLocks/>
            </p:cNvSpPr>
            <p:nvPr/>
          </p:nvSpPr>
          <p:spPr>
            <a:xfrm rot="5400000">
              <a:off x="6105092" y="1094175"/>
              <a:ext cx="2338632" cy="2308149"/>
            </a:xfrm>
            <a:custGeom>
              <a:avLst/>
              <a:gdLst>
                <a:gd name="connsiteX0" fmla="*/ 0 w 2338633"/>
                <a:gd name="connsiteY0" fmla="*/ 2308148 h 2308148"/>
                <a:gd name="connsiteX1" fmla="*/ 9945 w 2338633"/>
                <a:gd name="connsiteY1" fmla="*/ 2111185 h 2308148"/>
                <a:gd name="connsiteX2" fmla="*/ 2109563 w 2338633"/>
                <a:gd name="connsiteY2" fmla="*/ 11567 h 2308148"/>
                <a:gd name="connsiteX3" fmla="*/ 2338633 w 2338633"/>
                <a:gd name="connsiteY3" fmla="*/ 0 h 2308148"/>
                <a:gd name="connsiteX4" fmla="*/ 2338633 w 2338633"/>
                <a:gd name="connsiteY4" fmla="*/ 2308148 h 2308148"/>
                <a:gd name="connsiteX5" fmla="*/ 0 w 2338633"/>
                <a:gd name="connsiteY5" fmla="*/ 2308148 h 230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633" h="2308148">
                  <a:moveTo>
                    <a:pt x="0" y="2308148"/>
                  </a:moveTo>
                  <a:lnTo>
                    <a:pt x="9945" y="2111185"/>
                  </a:lnTo>
                  <a:cubicBezTo>
                    <a:pt x="122374" y="1004116"/>
                    <a:pt x="1002494" y="123997"/>
                    <a:pt x="2109563" y="11567"/>
                  </a:cubicBezTo>
                  <a:lnTo>
                    <a:pt x="2338633" y="0"/>
                  </a:lnTo>
                  <a:lnTo>
                    <a:pt x="2338633" y="2308148"/>
                  </a:lnTo>
                  <a:lnTo>
                    <a:pt x="0" y="2308148"/>
                  </a:lnTo>
                  <a:close/>
                </a:path>
              </a:pathLst>
            </a:cu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Freeform: Shape 7">
              <a:extLst>
                <a:ext uri="{FF2B5EF4-FFF2-40B4-BE49-F238E27FC236}">
                  <a16:creationId xmlns:a16="http://schemas.microsoft.com/office/drawing/2014/main" id="{E078CFAA-1898-DF0E-E4F8-845C8C664D9E}"/>
                </a:ext>
              </a:extLst>
            </p:cNvPr>
            <p:cNvSpPr>
              <a:spLocks/>
            </p:cNvSpPr>
            <p:nvPr/>
          </p:nvSpPr>
          <p:spPr>
            <a:xfrm rot="5400000">
              <a:off x="3729067" y="1094175"/>
              <a:ext cx="2338632" cy="2308146"/>
            </a:xfrm>
            <a:custGeom>
              <a:avLst/>
              <a:gdLst>
                <a:gd name="connsiteX0" fmla="*/ 0 w 2338633"/>
                <a:gd name="connsiteY0" fmla="*/ 0 h 2308146"/>
                <a:gd name="connsiteX1" fmla="*/ 2338633 w 2338633"/>
                <a:gd name="connsiteY1" fmla="*/ 0 h 2308146"/>
                <a:gd name="connsiteX2" fmla="*/ 2338633 w 2338633"/>
                <a:gd name="connsiteY2" fmla="*/ 2308146 h 2308146"/>
                <a:gd name="connsiteX3" fmla="*/ 2109563 w 2338633"/>
                <a:gd name="connsiteY3" fmla="*/ 2296579 h 2308146"/>
                <a:gd name="connsiteX4" fmla="*/ 9945 w 2338633"/>
                <a:gd name="connsiteY4" fmla="*/ 196961 h 2308146"/>
                <a:gd name="connsiteX5" fmla="*/ 0 w 2338633"/>
                <a:gd name="connsiteY5" fmla="*/ 0 h 23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633" h="2308146">
                  <a:moveTo>
                    <a:pt x="0" y="0"/>
                  </a:moveTo>
                  <a:lnTo>
                    <a:pt x="2338633" y="0"/>
                  </a:lnTo>
                  <a:lnTo>
                    <a:pt x="2338633" y="2308146"/>
                  </a:lnTo>
                  <a:lnTo>
                    <a:pt x="2109563" y="2296579"/>
                  </a:lnTo>
                  <a:cubicBezTo>
                    <a:pt x="1002494" y="2184150"/>
                    <a:pt x="122374" y="1304030"/>
                    <a:pt x="9945" y="196961"/>
                  </a:cubicBezTo>
                  <a:lnTo>
                    <a:pt x="0" y="0"/>
                  </a:lnTo>
                  <a:close/>
                </a:path>
              </a:pathLst>
            </a:cu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8E0EB00F-9F0C-1E58-784B-730A6340BC81}"/>
                </a:ext>
              </a:extLst>
            </p:cNvPr>
            <p:cNvSpPr>
              <a:spLocks/>
            </p:cNvSpPr>
            <p:nvPr/>
          </p:nvSpPr>
          <p:spPr>
            <a:xfrm rot="5400000">
              <a:off x="3738303" y="3422995"/>
              <a:ext cx="11436" cy="577"/>
            </a:xfrm>
            <a:custGeom>
              <a:avLst/>
              <a:gdLst>
                <a:gd name="connsiteX0" fmla="*/ 0 w 11436"/>
                <a:gd name="connsiteY0" fmla="*/ 577 h 577"/>
                <a:gd name="connsiteX1" fmla="*/ 0 w 11436"/>
                <a:gd name="connsiteY1" fmla="*/ 0 h 577"/>
                <a:gd name="connsiteX2" fmla="*/ 11436 w 11436"/>
                <a:gd name="connsiteY2" fmla="*/ 577 h 577"/>
                <a:gd name="connsiteX3" fmla="*/ 0 w 11436"/>
                <a:gd name="connsiteY3" fmla="*/ 577 h 577"/>
              </a:gdLst>
              <a:ahLst/>
              <a:cxnLst>
                <a:cxn ang="0">
                  <a:pos x="connsiteX0" y="connsiteY0"/>
                </a:cxn>
                <a:cxn ang="0">
                  <a:pos x="connsiteX1" y="connsiteY1"/>
                </a:cxn>
                <a:cxn ang="0">
                  <a:pos x="connsiteX2" y="connsiteY2"/>
                </a:cxn>
                <a:cxn ang="0">
                  <a:pos x="connsiteX3" y="connsiteY3"/>
                </a:cxn>
              </a:cxnLst>
              <a:rect l="l" t="t" r="r" b="b"/>
              <a:pathLst>
                <a:path w="11436" h="577">
                  <a:moveTo>
                    <a:pt x="0" y="577"/>
                  </a:moveTo>
                  <a:lnTo>
                    <a:pt x="0" y="0"/>
                  </a:lnTo>
                  <a:lnTo>
                    <a:pt x="11436" y="577"/>
                  </a:lnTo>
                  <a:lnTo>
                    <a:pt x="0" y="5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A51B9C5B-8722-4F79-747A-E3438E842354}"/>
                </a:ext>
              </a:extLst>
            </p:cNvPr>
            <p:cNvSpPr>
              <a:spLocks/>
            </p:cNvSpPr>
            <p:nvPr/>
          </p:nvSpPr>
          <p:spPr>
            <a:xfrm rot="5400000">
              <a:off x="3762797" y="3489410"/>
              <a:ext cx="2274417" cy="2304904"/>
            </a:xfrm>
            <a:custGeom>
              <a:avLst/>
              <a:gdLst>
                <a:gd name="connsiteX0" fmla="*/ 0 w 2274417"/>
                <a:gd name="connsiteY0" fmla="*/ 2304903 h 2304903"/>
                <a:gd name="connsiteX1" fmla="*/ 0 w 2274417"/>
                <a:gd name="connsiteY1" fmla="*/ 0 h 2304903"/>
                <a:gd name="connsiteX2" fmla="*/ 2274417 w 2274417"/>
                <a:gd name="connsiteY2" fmla="*/ 0 h 2304903"/>
                <a:gd name="connsiteX3" fmla="*/ 2264472 w 2274417"/>
                <a:gd name="connsiteY3" fmla="*/ 196961 h 2304903"/>
                <a:gd name="connsiteX4" fmla="*/ 164854 w 2274417"/>
                <a:gd name="connsiteY4" fmla="*/ 2296579 h 2304903"/>
                <a:gd name="connsiteX5" fmla="*/ 0 w 2274417"/>
                <a:gd name="connsiteY5" fmla="*/ 2304903 h 230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4417" h="2304903">
                  <a:moveTo>
                    <a:pt x="0" y="2304903"/>
                  </a:moveTo>
                  <a:lnTo>
                    <a:pt x="0" y="0"/>
                  </a:lnTo>
                  <a:lnTo>
                    <a:pt x="2274417" y="0"/>
                  </a:lnTo>
                  <a:lnTo>
                    <a:pt x="2264472" y="196961"/>
                  </a:lnTo>
                  <a:cubicBezTo>
                    <a:pt x="2152042" y="1304030"/>
                    <a:pt x="1271923" y="2184150"/>
                    <a:pt x="164854" y="2296579"/>
                  </a:cubicBezTo>
                  <a:lnTo>
                    <a:pt x="0" y="2304903"/>
                  </a:lnTo>
                  <a:close/>
                </a:path>
              </a:pathLst>
            </a:cu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D09AEF9D-77B5-E6E5-F087-9CB1FDD84126}"/>
                </a:ext>
              </a:extLst>
            </p:cNvPr>
            <p:cNvSpPr>
              <a:spLocks/>
            </p:cNvSpPr>
            <p:nvPr/>
          </p:nvSpPr>
          <p:spPr>
            <a:xfrm rot="5400000">
              <a:off x="6154789" y="3489409"/>
              <a:ext cx="2274417" cy="2304906"/>
            </a:xfrm>
            <a:custGeom>
              <a:avLst/>
              <a:gdLst>
                <a:gd name="connsiteX0" fmla="*/ 0 w 2274417"/>
                <a:gd name="connsiteY0" fmla="*/ 2304905 h 2304905"/>
                <a:gd name="connsiteX1" fmla="*/ 0 w 2274417"/>
                <a:gd name="connsiteY1" fmla="*/ 0 h 2304905"/>
                <a:gd name="connsiteX2" fmla="*/ 164854 w 2274417"/>
                <a:gd name="connsiteY2" fmla="*/ 8324 h 2304905"/>
                <a:gd name="connsiteX3" fmla="*/ 2264472 w 2274417"/>
                <a:gd name="connsiteY3" fmla="*/ 2107942 h 2304905"/>
                <a:gd name="connsiteX4" fmla="*/ 2274417 w 2274417"/>
                <a:gd name="connsiteY4" fmla="*/ 2304905 h 2304905"/>
                <a:gd name="connsiteX5" fmla="*/ 0 w 2274417"/>
                <a:gd name="connsiteY5" fmla="*/ 2304905 h 230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4417" h="2304905">
                  <a:moveTo>
                    <a:pt x="0" y="2304905"/>
                  </a:moveTo>
                  <a:lnTo>
                    <a:pt x="0" y="0"/>
                  </a:lnTo>
                  <a:lnTo>
                    <a:pt x="164854" y="8324"/>
                  </a:lnTo>
                  <a:cubicBezTo>
                    <a:pt x="1271923" y="120754"/>
                    <a:pt x="2152042" y="1000873"/>
                    <a:pt x="2264472" y="2107942"/>
                  </a:cubicBezTo>
                  <a:lnTo>
                    <a:pt x="2274417" y="2304905"/>
                  </a:lnTo>
                  <a:lnTo>
                    <a:pt x="0" y="2304905"/>
                  </a:lnTo>
                  <a:close/>
                </a:path>
              </a:pathLst>
            </a:custGeom>
            <a:solidFill>
              <a:schemeClr val="bg1"/>
            </a:solidFill>
            <a:ln w="38100">
              <a:solidFill>
                <a:srgbClr val="666E7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A5CA163B-CE9A-37F1-D5FA-7970395062AD}"/>
                </a:ext>
              </a:extLst>
            </p:cNvPr>
            <p:cNvSpPr txBox="1">
              <a:spLocks/>
            </p:cNvSpPr>
            <p:nvPr/>
          </p:nvSpPr>
          <p:spPr>
            <a:xfrm>
              <a:off x="5970558" y="2049384"/>
              <a:ext cx="2304906"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Five </a:t>
              </a:r>
              <a:b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questions</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1D902964-B499-334C-51F7-BD6C4FC759B6}"/>
                </a:ext>
              </a:extLst>
            </p:cNvPr>
            <p:cNvSpPr txBox="1">
              <a:spLocks/>
            </p:cNvSpPr>
            <p:nvPr/>
          </p:nvSpPr>
          <p:spPr>
            <a:xfrm>
              <a:off x="6171651" y="4214714"/>
              <a:ext cx="1652291"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Quality statements</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190E8BD5-FC4E-003A-4A57-CD66639E1497}"/>
                </a:ext>
              </a:extLst>
            </p:cNvPr>
            <p:cNvSpPr txBox="1">
              <a:spLocks/>
            </p:cNvSpPr>
            <p:nvPr/>
          </p:nvSpPr>
          <p:spPr>
            <a:xfrm>
              <a:off x="4350213" y="4224464"/>
              <a:ext cx="1451360" cy="6986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Evidence categories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t>
              </a: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6" charset="-128"/>
                <a:cs typeface="Arial" panose="020B0604020202020204" pitchFamily="34" charset="0"/>
              </a:endParaRPr>
            </a:p>
          </p:txBody>
        </p:sp>
        <p:sp>
          <p:nvSpPr>
            <p:cNvPr id="21" name="TextBox 20">
              <a:extLst>
                <a:ext uri="{FF2B5EF4-FFF2-40B4-BE49-F238E27FC236}">
                  <a16:creationId xmlns:a16="http://schemas.microsoft.com/office/drawing/2014/main" id="{4018632E-90E8-A5EC-E511-51722907C7C8}"/>
                </a:ext>
              </a:extLst>
            </p:cNvPr>
            <p:cNvSpPr txBox="1">
              <a:spLocks/>
            </p:cNvSpPr>
            <p:nvPr/>
          </p:nvSpPr>
          <p:spPr>
            <a:xfrm>
              <a:off x="3989193" y="1867181"/>
              <a:ext cx="2063264" cy="12975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Specific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evidence and quality indicators </a:t>
              </a:r>
            </a:p>
          </p:txBody>
        </p:sp>
      </p:grpSp>
      <p:sp>
        <p:nvSpPr>
          <p:cNvPr id="39" name="Freeform: Shape 38">
            <a:extLst>
              <a:ext uri="{FF2B5EF4-FFF2-40B4-BE49-F238E27FC236}">
                <a16:creationId xmlns:a16="http://schemas.microsoft.com/office/drawing/2014/main" id="{95078E58-45D0-4706-1E94-217D4F3EC186}"/>
              </a:ext>
            </a:extLst>
          </p:cNvPr>
          <p:cNvSpPr/>
          <p:nvPr/>
        </p:nvSpPr>
        <p:spPr>
          <a:xfrm rot="16200000">
            <a:off x="5954784" y="615619"/>
            <a:ext cx="2526563" cy="2640389"/>
          </a:xfrm>
          <a:custGeom>
            <a:avLst/>
            <a:gdLst>
              <a:gd name="connsiteX0" fmla="*/ 2526563 w 2526563"/>
              <a:gd name="connsiteY0" fmla="*/ 2640389 h 2640389"/>
              <a:gd name="connsiteX1" fmla="*/ 2242471 w 2526563"/>
              <a:gd name="connsiteY1" fmla="*/ 2640389 h 2640389"/>
              <a:gd name="connsiteX2" fmla="*/ 2230663 w 2526563"/>
              <a:gd name="connsiteY2" fmla="*/ 2400026 h 2640389"/>
              <a:gd name="connsiteX3" fmla="*/ 189140 w 2526563"/>
              <a:gd name="connsiteY3" fmla="*/ 301644 h 2640389"/>
              <a:gd name="connsiteX4" fmla="*/ 0 w 2526563"/>
              <a:gd name="connsiteY4" fmla="*/ 291827 h 2640389"/>
              <a:gd name="connsiteX5" fmla="*/ 147618 w 2526563"/>
              <a:gd name="connsiteY5" fmla="*/ 144210 h 2640389"/>
              <a:gd name="connsiteX6" fmla="*/ 3409 w 2526563"/>
              <a:gd name="connsiteY6" fmla="*/ 0 h 2640389"/>
              <a:gd name="connsiteX7" fmla="*/ 218187 w 2526563"/>
              <a:gd name="connsiteY7" fmla="*/ 11148 h 2640389"/>
              <a:gd name="connsiteX8" fmla="*/ 2513288 w 2526563"/>
              <a:gd name="connsiteY8" fmla="*/ 2370170 h 2640389"/>
              <a:gd name="connsiteX9" fmla="*/ 2526563 w 2526563"/>
              <a:gd name="connsiteY9" fmla="*/ 2640389 h 264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6563" h="2640389">
                <a:moveTo>
                  <a:pt x="2526563" y="2640389"/>
                </a:moveTo>
                <a:lnTo>
                  <a:pt x="2242471" y="2640389"/>
                </a:lnTo>
                <a:lnTo>
                  <a:pt x="2230663" y="2400026"/>
                </a:lnTo>
                <a:cubicBezTo>
                  <a:pt x="2121345" y="1293608"/>
                  <a:pt x="1265577" y="414007"/>
                  <a:pt x="189140" y="301644"/>
                </a:cubicBezTo>
                <a:lnTo>
                  <a:pt x="0" y="291827"/>
                </a:lnTo>
                <a:lnTo>
                  <a:pt x="147618" y="144210"/>
                </a:lnTo>
                <a:lnTo>
                  <a:pt x="3409" y="0"/>
                </a:lnTo>
                <a:lnTo>
                  <a:pt x="218187" y="11148"/>
                </a:lnTo>
                <a:cubicBezTo>
                  <a:pt x="1428329" y="137467"/>
                  <a:pt x="2390392" y="1126324"/>
                  <a:pt x="2513288" y="2370170"/>
                </a:cubicBezTo>
                <a:lnTo>
                  <a:pt x="2526563" y="264038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38" name="Freeform: Shape 37">
            <a:extLst>
              <a:ext uri="{FF2B5EF4-FFF2-40B4-BE49-F238E27FC236}">
                <a16:creationId xmlns:a16="http://schemas.microsoft.com/office/drawing/2014/main" id="{41B58FE3-0AA4-A4F5-66A2-3888C5A5E2E0}"/>
              </a:ext>
            </a:extLst>
          </p:cNvPr>
          <p:cNvSpPr/>
          <p:nvPr/>
        </p:nvSpPr>
        <p:spPr>
          <a:xfrm rot="16200000">
            <a:off x="8764818" y="835242"/>
            <a:ext cx="2537392" cy="2280276"/>
          </a:xfrm>
          <a:custGeom>
            <a:avLst/>
            <a:gdLst>
              <a:gd name="connsiteX0" fmla="*/ 2537392 w 2537392"/>
              <a:gd name="connsiteY0" fmla="*/ 55718 h 2280276"/>
              <a:gd name="connsiteX1" fmla="*/ 2519306 w 2537392"/>
              <a:gd name="connsiteY1" fmla="*/ 177518 h 2280276"/>
              <a:gd name="connsiteX2" fmla="*/ 263168 w 2537392"/>
              <a:gd name="connsiteY2" fmla="*/ 2274125 h 2280276"/>
              <a:gd name="connsiteX3" fmla="*/ 144660 w 2537392"/>
              <a:gd name="connsiteY3" fmla="*/ 2280276 h 2280276"/>
              <a:gd name="connsiteX4" fmla="*/ 0 w 2537392"/>
              <a:gd name="connsiteY4" fmla="*/ 2149221 h 2280276"/>
              <a:gd name="connsiteX5" fmla="*/ 145869 w 2537392"/>
              <a:gd name="connsiteY5" fmla="*/ 1988210 h 2280276"/>
              <a:gd name="connsiteX6" fmla="*/ 234121 w 2537392"/>
              <a:gd name="connsiteY6" fmla="*/ 1983630 h 2280276"/>
              <a:gd name="connsiteX7" fmla="*/ 2240986 w 2537392"/>
              <a:gd name="connsiteY7" fmla="*/ 118669 h 2280276"/>
              <a:gd name="connsiteX8" fmla="*/ 2258607 w 2537392"/>
              <a:gd name="connsiteY8" fmla="*/ 0 h 2280276"/>
              <a:gd name="connsiteX9" fmla="*/ 2369823 w 2537392"/>
              <a:gd name="connsiteY9" fmla="*/ 201686 h 2280276"/>
              <a:gd name="connsiteX10" fmla="*/ 2537392 w 2537392"/>
              <a:gd name="connsiteY10" fmla="*/ 55718 h 228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7392" h="2280276">
                <a:moveTo>
                  <a:pt x="2537392" y="55718"/>
                </a:moveTo>
                <a:lnTo>
                  <a:pt x="2519306" y="177518"/>
                </a:lnTo>
                <a:cubicBezTo>
                  <a:pt x="2296670" y="1295814"/>
                  <a:pt x="1386872" y="2156829"/>
                  <a:pt x="263168" y="2274125"/>
                </a:cubicBezTo>
                <a:lnTo>
                  <a:pt x="144660" y="2280276"/>
                </a:lnTo>
                <a:lnTo>
                  <a:pt x="0" y="2149221"/>
                </a:lnTo>
                <a:lnTo>
                  <a:pt x="145869" y="1988210"/>
                </a:lnTo>
                <a:lnTo>
                  <a:pt x="234121" y="1983630"/>
                </a:lnTo>
                <a:cubicBezTo>
                  <a:pt x="1233670" y="1879292"/>
                  <a:pt x="2042948" y="1113407"/>
                  <a:pt x="2240986" y="118669"/>
                </a:cubicBezTo>
                <a:lnTo>
                  <a:pt x="2258607" y="0"/>
                </a:lnTo>
                <a:lnTo>
                  <a:pt x="2369823" y="201686"/>
                </a:lnTo>
                <a:lnTo>
                  <a:pt x="2537392" y="5571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32" name="Freeform: Shape 31">
            <a:extLst>
              <a:ext uri="{FF2B5EF4-FFF2-40B4-BE49-F238E27FC236}">
                <a16:creationId xmlns:a16="http://schemas.microsoft.com/office/drawing/2014/main" id="{A2D26AD1-14F3-ADF1-4C23-73238D4362FC}"/>
              </a:ext>
            </a:extLst>
          </p:cNvPr>
          <p:cNvSpPr/>
          <p:nvPr/>
        </p:nvSpPr>
        <p:spPr>
          <a:xfrm rot="16200000">
            <a:off x="5928844" y="3226724"/>
            <a:ext cx="2559747" cy="2611349"/>
          </a:xfrm>
          <a:custGeom>
            <a:avLst/>
            <a:gdLst>
              <a:gd name="connsiteX0" fmla="*/ 2559747 w 2559747"/>
              <a:gd name="connsiteY0" fmla="*/ 139038 h 2611349"/>
              <a:gd name="connsiteX1" fmla="*/ 2406018 w 2559747"/>
              <a:gd name="connsiteY1" fmla="*/ 292766 h 2611349"/>
              <a:gd name="connsiteX2" fmla="*/ 2334614 w 2559747"/>
              <a:gd name="connsiteY2" fmla="*/ 296472 h 2611349"/>
              <a:gd name="connsiteX3" fmla="*/ 293090 w 2559747"/>
              <a:gd name="connsiteY3" fmla="*/ 2394853 h 2611349"/>
              <a:gd name="connsiteX4" fmla="*/ 282455 w 2559747"/>
              <a:gd name="connsiteY4" fmla="*/ 2611349 h 2611349"/>
              <a:gd name="connsiteX5" fmla="*/ 124572 w 2559747"/>
              <a:gd name="connsiteY5" fmla="*/ 2453466 h 2611349"/>
              <a:gd name="connsiteX6" fmla="*/ 0 w 2559747"/>
              <a:gd name="connsiteY6" fmla="*/ 2578037 h 2611349"/>
              <a:gd name="connsiteX7" fmla="*/ 10466 w 2559747"/>
              <a:gd name="connsiteY7" fmla="*/ 2364997 h 2611349"/>
              <a:gd name="connsiteX8" fmla="*/ 2305567 w 2559747"/>
              <a:gd name="connsiteY8" fmla="*/ 5976 h 2611349"/>
              <a:gd name="connsiteX9" fmla="*/ 2420709 w 2559747"/>
              <a:gd name="connsiteY9" fmla="*/ 0 h 2611349"/>
              <a:gd name="connsiteX10" fmla="*/ 2559747 w 2559747"/>
              <a:gd name="connsiteY10" fmla="*/ 139038 h 26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9747" h="2611349">
                <a:moveTo>
                  <a:pt x="2559747" y="139038"/>
                </a:moveTo>
                <a:lnTo>
                  <a:pt x="2406018" y="292766"/>
                </a:lnTo>
                <a:lnTo>
                  <a:pt x="2334614" y="296472"/>
                </a:lnTo>
                <a:cubicBezTo>
                  <a:pt x="1258177" y="408834"/>
                  <a:pt x="402409" y="1288436"/>
                  <a:pt x="293090" y="2394853"/>
                </a:cubicBezTo>
                <a:lnTo>
                  <a:pt x="282455" y="2611349"/>
                </a:lnTo>
                <a:lnTo>
                  <a:pt x="124572" y="2453466"/>
                </a:lnTo>
                <a:lnTo>
                  <a:pt x="0" y="2578037"/>
                </a:lnTo>
                <a:lnTo>
                  <a:pt x="10466" y="2364997"/>
                </a:lnTo>
                <a:cubicBezTo>
                  <a:pt x="133363" y="1121152"/>
                  <a:pt x="1095425" y="132295"/>
                  <a:pt x="2305567" y="5976"/>
                </a:cubicBezTo>
                <a:lnTo>
                  <a:pt x="2420709" y="0"/>
                </a:lnTo>
                <a:lnTo>
                  <a:pt x="2559747" y="13903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31" name="Freeform: Shape 30">
            <a:extLst>
              <a:ext uri="{FF2B5EF4-FFF2-40B4-BE49-F238E27FC236}">
                <a16:creationId xmlns:a16="http://schemas.microsoft.com/office/drawing/2014/main" id="{11D9BDF2-BAED-C7B6-B627-5F4D06A0AFD9}"/>
              </a:ext>
            </a:extLst>
          </p:cNvPr>
          <p:cNvSpPr/>
          <p:nvPr/>
        </p:nvSpPr>
        <p:spPr>
          <a:xfrm rot="16200000">
            <a:off x="8614711" y="3245246"/>
            <a:ext cx="2513714" cy="2620337"/>
          </a:xfrm>
          <a:custGeom>
            <a:avLst/>
            <a:gdLst>
              <a:gd name="connsiteX0" fmla="*/ 2513714 w 2513714"/>
              <a:gd name="connsiteY0" fmla="*/ 2328956 h 2620337"/>
              <a:gd name="connsiteX1" fmla="*/ 2363331 w 2513714"/>
              <a:gd name="connsiteY1" fmla="*/ 2494950 h 2620337"/>
              <a:gd name="connsiteX2" fmla="*/ 2501735 w 2513714"/>
              <a:gd name="connsiteY2" fmla="*/ 2620337 h 2620337"/>
              <a:gd name="connsiteX3" fmla="*/ 2301507 w 2513714"/>
              <a:gd name="connsiteY3" fmla="*/ 2609945 h 2620337"/>
              <a:gd name="connsiteX4" fmla="*/ 6406 w 2513714"/>
              <a:gd name="connsiteY4" fmla="*/ 250923 h 2620337"/>
              <a:gd name="connsiteX5" fmla="*/ 0 w 2513714"/>
              <a:gd name="connsiteY5" fmla="*/ 120513 h 2620337"/>
              <a:gd name="connsiteX6" fmla="*/ 120512 w 2513714"/>
              <a:gd name="connsiteY6" fmla="*/ 0 h 2620337"/>
              <a:gd name="connsiteX7" fmla="*/ 282963 w 2513714"/>
              <a:gd name="connsiteY7" fmla="*/ 162452 h 2620337"/>
              <a:gd name="connsiteX8" fmla="*/ 282963 w 2513714"/>
              <a:gd name="connsiteY8" fmla="*/ 97567 h 2620337"/>
              <a:gd name="connsiteX9" fmla="*/ 289030 w 2513714"/>
              <a:gd name="connsiteY9" fmla="*/ 221067 h 2620337"/>
              <a:gd name="connsiteX10" fmla="*/ 2330554 w 2513714"/>
              <a:gd name="connsiteY10" fmla="*/ 2319450 h 2620337"/>
              <a:gd name="connsiteX11" fmla="*/ 2513714 w 2513714"/>
              <a:gd name="connsiteY11" fmla="*/ 2328956 h 26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3714" h="2620337">
                <a:moveTo>
                  <a:pt x="2513714" y="2328956"/>
                </a:moveTo>
                <a:lnTo>
                  <a:pt x="2363331" y="2494950"/>
                </a:lnTo>
                <a:lnTo>
                  <a:pt x="2501735" y="2620337"/>
                </a:lnTo>
                <a:lnTo>
                  <a:pt x="2301507" y="2609945"/>
                </a:lnTo>
                <a:cubicBezTo>
                  <a:pt x="1091365" y="2483626"/>
                  <a:pt x="129303" y="1494769"/>
                  <a:pt x="6406" y="250923"/>
                </a:cubicBezTo>
                <a:lnTo>
                  <a:pt x="0" y="120513"/>
                </a:lnTo>
                <a:lnTo>
                  <a:pt x="120512" y="0"/>
                </a:lnTo>
                <a:lnTo>
                  <a:pt x="282963" y="162452"/>
                </a:lnTo>
                <a:lnTo>
                  <a:pt x="282963" y="97567"/>
                </a:lnTo>
                <a:lnTo>
                  <a:pt x="289030" y="221067"/>
                </a:lnTo>
                <a:cubicBezTo>
                  <a:pt x="398349" y="1327484"/>
                  <a:pt x="1254117" y="2207087"/>
                  <a:pt x="2330554" y="2319450"/>
                </a:cubicBezTo>
                <a:lnTo>
                  <a:pt x="2513714" y="2328956"/>
                </a:lnTo>
                <a:close/>
              </a:path>
            </a:pathLst>
          </a:custGeom>
          <a:solidFill>
            <a:srgbClr val="666E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solidFill>
                <a:schemeClr val="tx1"/>
              </a:solidFill>
            </a:endParaRPr>
          </a:p>
        </p:txBody>
      </p:sp>
      <p:sp>
        <p:nvSpPr>
          <p:cNvPr id="46" name="Rectangle 45">
            <a:extLst>
              <a:ext uri="{FF2B5EF4-FFF2-40B4-BE49-F238E27FC236}">
                <a16:creationId xmlns:a16="http://schemas.microsoft.com/office/drawing/2014/main" id="{42E4F7BE-9D8F-8D0E-E913-D1E1723882DF}"/>
              </a:ext>
            </a:extLst>
          </p:cNvPr>
          <p:cNvSpPr/>
          <p:nvPr/>
        </p:nvSpPr>
        <p:spPr>
          <a:xfrm>
            <a:off x="7424369" y="274962"/>
            <a:ext cx="4468967" cy="5916530"/>
          </a:xfrm>
          <a:prstGeom prst="rect">
            <a:avLst/>
          </a:prstGeom>
          <a:noFill/>
        </p:spPr>
        <p:txBody>
          <a:bodyPr wrap="none" lIns="91440" tIns="45720" rIns="91440" bIns="45720">
            <a:prstTxWarp prst="textCircle">
              <a:avLst>
                <a:gd name="adj" fmla="val 1702043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743669"/>
                </a:solidFill>
                <a:effectLst>
                  <a:outerShdw blurRad="38100" dist="19050" dir="2700000" algn="tl" rotWithShape="0">
                    <a:srgbClr val="000000">
                      <a:alpha val="40000"/>
                    </a:srgbClr>
                  </a:outerShdw>
                </a:effectLst>
                <a:uLnTx/>
                <a:uFillTx/>
                <a:latin typeface="Arial" panose="020B0604020202020204"/>
                <a:ea typeface="+mn-ea"/>
                <a:cs typeface="+mn-cs"/>
              </a:rPr>
              <a:t>Underpinned by best practice standards and guidance</a:t>
            </a:r>
          </a:p>
        </p:txBody>
      </p:sp>
      <p:sp>
        <p:nvSpPr>
          <p:cNvPr id="49" name="Rectangle 48">
            <a:extLst>
              <a:ext uri="{FF2B5EF4-FFF2-40B4-BE49-F238E27FC236}">
                <a16:creationId xmlns:a16="http://schemas.microsoft.com/office/drawing/2014/main" id="{914838CA-2652-3D66-5023-FD126341EE81}"/>
              </a:ext>
            </a:extLst>
          </p:cNvPr>
          <p:cNvSpPr/>
          <p:nvPr/>
        </p:nvSpPr>
        <p:spPr>
          <a:xfrm>
            <a:off x="375776" y="6411012"/>
            <a:ext cx="80603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ea"/>
                <a:cs typeface="+mn-cs"/>
              </a:rPr>
              <a:t>https://www.cqc.org.uk/page/single-assessment-framework</a:t>
            </a:r>
          </a:p>
        </p:txBody>
      </p:sp>
      <p:sp>
        <p:nvSpPr>
          <p:cNvPr id="3" name="TextBox 2">
            <a:extLst>
              <a:ext uri="{FF2B5EF4-FFF2-40B4-BE49-F238E27FC236}">
                <a16:creationId xmlns:a16="http://schemas.microsoft.com/office/drawing/2014/main" id="{DD965D71-38EA-018A-AA3E-AB2BF521A39B}"/>
              </a:ext>
            </a:extLst>
          </p:cNvPr>
          <p:cNvSpPr txBox="1"/>
          <p:nvPr/>
        </p:nvSpPr>
        <p:spPr>
          <a:xfrm>
            <a:off x="332500" y="2590804"/>
            <a:ext cx="4882024" cy="1323439"/>
          </a:xfrm>
          <a:prstGeom prst="rect">
            <a:avLst/>
          </a:prstGeom>
          <a:noFill/>
        </p:spPr>
        <p:txBody>
          <a:bodyPr wrap="square">
            <a:spAutoFit/>
          </a:bodyPr>
          <a:lstStyle/>
          <a:p>
            <a:pPr marL="342900" indent="-342900" defTabSz="609585">
              <a:buFont typeface="Arial"/>
              <a:buChar char="•"/>
              <a:defRPr/>
            </a:pPr>
            <a:r>
              <a:rPr lang="en-US" sz="2000" b="1" dirty="0">
                <a:solidFill>
                  <a:srgbClr val="000000"/>
                </a:solidFill>
                <a:latin typeface="Arial"/>
                <a:ea typeface="ＭＳ Ｐゴシック"/>
                <a:cs typeface="Arial"/>
              </a:rPr>
              <a:t>Quality statements </a:t>
            </a:r>
            <a:r>
              <a:rPr lang="en-US" sz="2000" dirty="0">
                <a:solidFill>
                  <a:srgbClr val="000000"/>
                </a:solidFill>
                <a:latin typeface="Arial"/>
                <a:ea typeface="ＭＳ Ｐゴシック"/>
                <a:cs typeface="Arial"/>
              </a:rPr>
              <a:t>- Expressed</a:t>
            </a:r>
            <a:r>
              <a:rPr kumimoji="0" lang="en-US" sz="2000" b="0" i="0" u="none" strike="noStrike" kern="1200" cap="none" spc="0" normalizeH="0" baseline="0" noProof="0" dirty="0">
                <a:ln>
                  <a:noFill/>
                </a:ln>
                <a:solidFill>
                  <a:srgbClr val="000000"/>
                </a:solidFill>
                <a:effectLst/>
                <a:uLnTx/>
                <a:uFillTx/>
                <a:latin typeface="Arial"/>
                <a:ea typeface="ＭＳ Ｐゴシック"/>
                <a:cs typeface="Arial"/>
              </a:rPr>
              <a:t> as “We” statements; the standards against which we hold providers, LA’s and ICSs to account</a:t>
            </a:r>
            <a:endParaRPr lang="en-GB" sz="2000" b="0" i="0" u="none" strike="noStrike" kern="1200" cap="none" spc="0" normalizeH="0" baseline="0" noProof="0" dirty="0">
              <a:ln>
                <a:noFill/>
              </a:ln>
              <a:solidFill>
                <a:srgbClr val="000000"/>
              </a:solidFill>
              <a:effectLst/>
              <a:uLnTx/>
              <a:uFillTx/>
              <a:latin typeface="Arial"/>
              <a:ea typeface="ヒラギノ角ゴ Pro W3" pitchFamily="-16" charset="-128"/>
              <a:cs typeface="Arial"/>
            </a:endParaRPr>
          </a:p>
        </p:txBody>
      </p:sp>
    </p:spTree>
    <p:extLst>
      <p:ext uri="{BB962C8B-B14F-4D97-AF65-F5344CB8AC3E}">
        <p14:creationId xmlns:p14="http://schemas.microsoft.com/office/powerpoint/2010/main" val="2455799654"/>
      </p:ext>
    </p:extLst>
  </p:cSld>
  <p:clrMapOvr>
    <a:masterClrMapping/>
  </p:clrMapOvr>
</p:sld>
</file>

<file path=ppt/theme/theme1.xml><?xml version="1.0" encoding="utf-8"?>
<a:theme xmlns:a="http://schemas.openxmlformats.org/drawingml/2006/main" name="GDS style presentation template (letterbox vers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5384C888-AC54-45D8-8A09-45E34B9E2D03}" vid="{0CD51092-7938-41E1-8020-29856681787F}"/>
    </a:ext>
  </a:extLst>
</a:theme>
</file>

<file path=ppt/theme/theme2.xml><?xml version="1.0" encoding="utf-8"?>
<a:theme xmlns:a="http://schemas.openxmlformats.org/drawingml/2006/main" name="3_RHL Orange">
  <a:themeElements>
    <a:clrScheme name="Care Quality Commission">
      <a:dk1>
        <a:srgbClr val="000000"/>
      </a:dk1>
      <a:lt1>
        <a:srgbClr val="FFFFFF"/>
      </a:lt1>
      <a:dk2>
        <a:srgbClr val="751D6D"/>
      </a:dk2>
      <a:lt2>
        <a:srgbClr val="FEFFF5"/>
      </a:lt2>
      <a:accent1>
        <a:srgbClr val="2AA201"/>
      </a:accent1>
      <a:accent2>
        <a:srgbClr val="FC4700"/>
      </a:accent2>
      <a:accent3>
        <a:srgbClr val="741B6D"/>
      </a:accent3>
      <a:accent4>
        <a:srgbClr val="FC4700"/>
      </a:accent4>
      <a:accent5>
        <a:srgbClr val="B62CAB"/>
      </a:accent5>
      <a:accent6>
        <a:srgbClr val="DADAD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dhouse.potx" id="{EEF690C2-6538-4327-8B75-B29D55182690}" vid="{D5706265-D4A7-424B-A93D-9478D3BDD46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1" ma:contentTypeDescription="Create a new document." ma:contentTypeScope="" ma:versionID="556d2ff436b5a00df0c24e1246e1b041">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b337aa701844263103590dd39c16e9f9"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be9de70-3bb9-4864-877c-d3d820d641ed}"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497441b-d3fe-4788-8629-aff52d38f515">
      <Terms xmlns="http://schemas.microsoft.com/office/infopath/2007/PartnerControls"/>
    </lcf76f155ced4ddcb4097134ff3c332f>
    <TaxCatchAll xmlns="1d162527-c308-4a98-98b8-9e726c57dd8b" xsi:nil="true"/>
    <SharedWithUsers xmlns="1d162527-c308-4a98-98b8-9e726c57dd8b">
      <UserInfo>
        <DisplayName>Button, Justine</DisplayName>
        <AccountId>1370</AccountId>
        <AccountType/>
      </UserInfo>
      <UserInfo>
        <DisplayName>Warner, Rachel</DisplayName>
        <AccountId>1509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44348C-54A9-4796-92E1-C66F7C8BA4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36EBBE-365E-4900-A7AD-1D998A0CF770}">
  <ds:schemaRefs>
    <ds:schemaRef ds:uri="http://schemas.microsoft.com/office/2006/documentManagement/types"/>
    <ds:schemaRef ds:uri="http://purl.org/dc/terms/"/>
    <ds:schemaRef ds:uri="1d162527-c308-4a98-98b8-9e726c57dd8b"/>
    <ds:schemaRef ds:uri="http://purl.org/dc/elements/1.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c497441b-d3fe-4788-8629-aff52d38f515"/>
    <ds:schemaRef ds:uri="http://purl.org/dc/dcmitype/"/>
  </ds:schemaRefs>
</ds:datastoreItem>
</file>

<file path=customXml/itemProps3.xml><?xml version="1.0" encoding="utf-8"?>
<ds:datastoreItem xmlns:ds="http://schemas.openxmlformats.org/officeDocument/2006/customXml" ds:itemID="{B33D55AA-7736-4036-A1E5-BAE64C2C2E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8411</Words>
  <Application>Microsoft Macintosh PowerPoint</Application>
  <PresentationFormat>Widescreen</PresentationFormat>
  <Paragraphs>763</Paragraphs>
  <Slides>34</Slides>
  <Notes>30</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Calibri</vt:lpstr>
      <vt:lpstr>Calibri Light</vt:lpstr>
      <vt:lpstr>Chapter Light</vt:lpstr>
      <vt:lpstr>Modern Era Light</vt:lpstr>
      <vt:lpstr>Open Sans</vt:lpstr>
      <vt:lpstr>Wingdings</vt:lpstr>
      <vt:lpstr>GDS style presentation template (letterbox version)</vt:lpstr>
      <vt:lpstr>3_RHL Orange</vt:lpstr>
      <vt:lpstr>CQC Update</vt:lpstr>
      <vt:lpstr>Our role and purpose</vt:lpstr>
      <vt:lpstr>Unique oversight of care</vt:lpstr>
      <vt:lpstr>Why we’re changing?</vt:lpstr>
      <vt:lpstr>Tackling inequalities</vt:lpstr>
      <vt:lpstr>What will change?</vt:lpstr>
      <vt:lpstr>Changes to our regulatory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Up-to-date judgements</vt:lpstr>
      <vt:lpstr>How we reach a rating - example</vt:lpstr>
      <vt:lpstr>How we reach a rating - example</vt:lpstr>
      <vt:lpstr>How we reach a rating - example</vt:lpstr>
      <vt:lpstr>How we reach a rating - example</vt:lpstr>
      <vt:lpstr>How we reach a rating - example</vt:lpstr>
      <vt:lpstr>Our new teams</vt:lpstr>
      <vt:lpstr>Three reasons why</vt:lpstr>
      <vt:lpstr>PowerPoint Presentation</vt:lpstr>
      <vt:lpstr>PowerPoint Presentation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TRANSFORMATION SLIDES</dc:title>
  <dc:creator/>
  <cp:lastModifiedBy/>
  <cp:revision>18</cp:revision>
  <dcterms:created xsi:type="dcterms:W3CDTF">2022-07-26T08:33:06Z</dcterms:created>
  <dcterms:modified xsi:type="dcterms:W3CDTF">2024-02-09T09:28:05Z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0x010100480EA4E9A0D10A4B86B174D08978D5EB</vt:lpwstr>
  </property>
  <property fmtid="{D5CDD505-2E9C-101B-9397-08002B2CF9AE}" pid="4" name="lcf76f155ced4ddcb4097134ff3c332f">
    <vt:lpwstr/>
  </property>
  <property fmtid="{D5CDD505-2E9C-101B-9397-08002B2CF9AE}" pid="5" name="SharedWithUsers">
    <vt:lpwstr>Cowley-Beadman, Sarah166</vt:lpwstr>
  </property>
</Properties>
</file>